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97" r:id="rId1"/>
  </p:sldMasterIdLst>
  <p:notesMasterIdLst>
    <p:notesMasterId r:id="rId17"/>
  </p:notesMasterIdLst>
  <p:handoutMasterIdLst>
    <p:handoutMasterId r:id="rId18"/>
  </p:handoutMasterIdLst>
  <p:sldIdLst>
    <p:sldId id="367" r:id="rId2"/>
    <p:sldId id="394" r:id="rId3"/>
    <p:sldId id="395" r:id="rId4"/>
    <p:sldId id="396" r:id="rId5"/>
    <p:sldId id="397" r:id="rId6"/>
    <p:sldId id="305" r:id="rId7"/>
    <p:sldId id="307" r:id="rId8"/>
    <p:sldId id="392" r:id="rId9"/>
    <p:sldId id="385" r:id="rId10"/>
    <p:sldId id="308" r:id="rId11"/>
    <p:sldId id="279" r:id="rId12"/>
    <p:sldId id="325" r:id="rId13"/>
    <p:sldId id="322" r:id="rId14"/>
    <p:sldId id="393" r:id="rId15"/>
    <p:sldId id="391" r:id="rId1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8279" autoAdjust="0"/>
  </p:normalViewPr>
  <p:slideViewPr>
    <p:cSldViewPr snapToGrid="0"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pu155067\Documents\Contabilidade\EXECU&#199;&#195;O%20OR&#199;AMENT&#193;RIA%202026\Pe&#231;as%20or&#231;ament&#225;rias\LOA-2027\Audi&#234;ncia%20P&#250;blicas\Prefeitura\Material%20audi&#234;ncia%20p&#250;bilca%20-%20PLOA%20202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81AE-4FBB-8D77-DD6FE7DBEE6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1AE-4FBB-8D77-DD6FE7DBEE6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81AE-4FBB-8D77-DD6FE7DBEE6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81AE-4FBB-8D77-DD6FE7DBEE60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81AE-4FBB-8D77-DD6FE7DBEE60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81AE-4FBB-8D77-DD6FE7DBEE60}"/>
              </c:ext>
            </c:extLst>
          </c:dPt>
          <c:dPt>
            <c:idx val="6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81AE-4FBB-8D77-DD6FE7DBEE60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81AE-4FBB-8D77-DD6FE7DBEE60}"/>
              </c:ext>
            </c:extLst>
          </c:dPt>
          <c:dPt>
            <c:idx val="8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81AE-4FBB-8D77-DD6FE7DBEE60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81AE-4FBB-8D77-DD6FE7DBEE60}"/>
              </c:ext>
            </c:extLst>
          </c:dPt>
          <c:cat>
            <c:strRef>
              <c:f>'Receitas audiência LOA-2026'!$A$1:$A$10</c:f>
              <c:strCache>
                <c:ptCount val="10"/>
                <c:pt idx="0">
                  <c:v>RECEITAS TRIBUTÁRIAS</c:v>
                </c:pt>
                <c:pt idx="1">
                  <c:v>RECEITAS DE CONTRIBUIÇÃO</c:v>
                </c:pt>
                <c:pt idx="2">
                  <c:v>RECEITA PATRIMONIAL </c:v>
                </c:pt>
                <c:pt idx="3">
                  <c:v>RECEITA DE SERVICOS</c:v>
                </c:pt>
                <c:pt idx="4">
                  <c:v>TRANSFERÊNCIAS CORRENTES</c:v>
                </c:pt>
                <c:pt idx="5">
                  <c:v>OUTRAS RECEITAS CORRENTES</c:v>
                </c:pt>
                <c:pt idx="6">
                  <c:v>RECEITAS DE CAPITAL</c:v>
                </c:pt>
                <c:pt idx="7">
                  <c:v>DEDUCOES RECEITAS</c:v>
                </c:pt>
                <c:pt idx="8">
                  <c:v>RECEITAS RPPS</c:v>
                </c:pt>
                <c:pt idx="9">
                  <c:v>RECEITAS REGULAITA</c:v>
                </c:pt>
              </c:strCache>
            </c:strRef>
          </c:cat>
          <c:val>
            <c:numRef>
              <c:f>'Receitas audiência LOA-2026'!$B$1:$B$10</c:f>
              <c:numCache>
                <c:formatCode>_("R$"* #,##0.00_);_("R$"* \(#,##0.00\);_("R$"* "-"??_);_(@_)</c:formatCode>
                <c:ptCount val="10"/>
                <c:pt idx="0">
                  <c:v>318544500</c:v>
                </c:pt>
                <c:pt idx="1">
                  <c:v>21713380</c:v>
                </c:pt>
                <c:pt idx="2">
                  <c:v>14772180</c:v>
                </c:pt>
                <c:pt idx="3">
                  <c:v>2520820</c:v>
                </c:pt>
                <c:pt idx="4">
                  <c:v>1153048460.2825</c:v>
                </c:pt>
                <c:pt idx="5">
                  <c:v>26965510</c:v>
                </c:pt>
                <c:pt idx="6">
                  <c:v>176440921.13999999</c:v>
                </c:pt>
                <c:pt idx="7">
                  <c:v>-123094400</c:v>
                </c:pt>
                <c:pt idx="8">
                  <c:v>92108017.890000001</c:v>
                </c:pt>
                <c:pt idx="9">
                  <c:v>2187000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1AE-4FBB-8D77-DD6FE7DBE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9672928"/>
        <c:axId val="640194976"/>
        <c:axId val="620060080"/>
      </c:bar3DChart>
      <c:catAx>
        <c:axId val="3996729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rECEITAS</a:t>
                </a:r>
              </a:p>
            </c:rich>
          </c:tx>
          <c:layout>
            <c:manualLayout>
              <c:xMode val="edge"/>
              <c:yMode val="edge"/>
              <c:x val="0.45998247309992374"/>
              <c:y val="0.858610168985043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40194976"/>
        <c:crosses val="autoZero"/>
        <c:auto val="1"/>
        <c:lblAlgn val="ctr"/>
        <c:lblOffset val="100"/>
        <c:noMultiLvlLbl val="0"/>
      </c:catAx>
      <c:valAx>
        <c:axId val="64019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99672928"/>
        <c:crosses val="autoZero"/>
        <c:crossBetween val="between"/>
      </c:valAx>
      <c:serAx>
        <c:axId val="6200600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64019497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30858A5-E508-4797-8A88-DD910B69A5E0}" type="datetimeFigureOut">
              <a:rPr lang="pt-BR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812DD73-3DF2-4F5D-B147-32FA44D700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9351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0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547"/>
            <a:ext cx="5438775" cy="446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fld id="{4A94D8BE-1403-4330-9B20-40BDC98897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3604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984251" y="745296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/>
          </p:nvPr>
        </p:nvSpPr>
        <p:spPr>
          <a:xfrm>
            <a:off x="906463" y="4715952"/>
            <a:ext cx="4983162" cy="44653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2</a:t>
            </a:fld>
            <a:endParaRPr lang="pt-BR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3</a:t>
            </a:fld>
            <a:endParaRPr lang="pt-BR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ECE88-656E-AC9E-9468-B6F9B399B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B37E976-5827-3F94-172E-D951AB81D2C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4</a:t>
            </a:fld>
            <a:endParaRPr lang="pt-BR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DA18E4B4-4452-AE86-2CF8-2D7E3B4153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2B870AC3-1A0D-FA3B-5151-F0DD27EF03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  <p:extLst>
      <p:ext uri="{BB962C8B-B14F-4D97-AF65-F5344CB8AC3E}">
        <p14:creationId xmlns:p14="http://schemas.microsoft.com/office/powerpoint/2010/main" val="1411383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ABAC1-2CA7-A12F-4CCD-B39E46B60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44F5C66-9656-CDFD-E83D-ACA70678F80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5</a:t>
            </a:fld>
            <a:endParaRPr lang="pt-BR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826C2C8D-F933-549B-5B2F-53BE6565AE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EDC8E7E1-2FE8-CD11-A216-F31884A961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  <p:extLst>
      <p:ext uri="{BB962C8B-B14F-4D97-AF65-F5344CB8AC3E}">
        <p14:creationId xmlns:p14="http://schemas.microsoft.com/office/powerpoint/2010/main" val="500732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76448F0-089C-4970-8906-49820868CABF}" type="slidenum">
              <a:rPr lang="pt-BR" sz="1200"/>
              <a:pPr algn="r" eaLnBrk="1" hangingPunct="1"/>
              <a:t>10</a:t>
            </a:fld>
            <a:endParaRPr lang="pt-BR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0CC36C37-C409-4999-A876-329FB1DFF9CC}" type="slidenum">
              <a:rPr lang="pt-BR" sz="1200"/>
              <a:pPr algn="r" eaLnBrk="1" hangingPunct="1"/>
              <a:t>12</a:t>
            </a:fld>
            <a:endParaRPr lang="pt-BR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A4AFBC11-4C67-4757-9183-5EAD01642702}" type="slidenum">
              <a:rPr lang="pt-BR" sz="1200"/>
              <a:pPr algn="r" eaLnBrk="1" hangingPunct="1"/>
              <a:t>13</a:t>
            </a:fld>
            <a:endParaRPr lang="pt-BR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61290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334634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98790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D11EDB-6981-4128-967C-7C988AC353D6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443490-ECDE-4F01-86E2-DE340CE29592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335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056728-F63F-4FE7-BEF8-DF1329954455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F412F2-5D65-413A-AF07-2CC6E0211EE7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19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5377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92212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2AF9A0-A40F-45BB-8E02-20C8E2CC40B8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EE1C6-1D36-4C38-98AC-999E05B9B143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948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838286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004445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98720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592251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74730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56325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90072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579218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509804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6174C-D5F9-43FC-BA35-CE246E27BDE1}" type="datetime1">
              <a:rPr lang="pt-BR"/>
              <a:pPr>
                <a:defRPr/>
              </a:pPr>
              <a:t>15/09/2026</a:t>
            </a:fld>
            <a:endParaRPr lang="pt-B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16D05-8548-4744-88EB-D71A11E200D6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039772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3FE8713-4635-4694-9AB2-88A3F96CD2D7}" type="datetime1">
              <a:rPr lang="pt-BR" smtClean="0"/>
              <a:pPr>
                <a:defRPr/>
              </a:pPr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727E99-21E6-466D-884E-5DACA082BAB6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90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  <p:sldLayoutId id="2147484009" r:id="rId12"/>
    <p:sldLayoutId id="2147484010" r:id="rId13"/>
    <p:sldLayoutId id="2147484011" r:id="rId14"/>
    <p:sldLayoutId id="2147484012" r:id="rId15"/>
    <p:sldLayoutId id="2147484013" r:id="rId16"/>
    <p:sldLayoutId id="2147484014" r:id="rId17"/>
    <p:sldLayoutId id="2147484015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912892" y="1971100"/>
            <a:ext cx="7162800" cy="291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4000" b="1" dirty="0">
                <a:solidFill>
                  <a:srgbClr val="0033CC"/>
                </a:solidFill>
                <a:latin typeface="Arial Black" pitchFamily="34" charset="0"/>
              </a:rPr>
              <a:t>AUDIÊNCIA PÚBLICA</a:t>
            </a:r>
          </a:p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2800" b="1" dirty="0">
                <a:solidFill>
                  <a:srgbClr val="0033CC"/>
                </a:solidFill>
                <a:latin typeface="Arial Black" pitchFamily="34" charset="0"/>
              </a:rPr>
              <a:t>PROJETO DE LEI ORÇAMENTÁRIA ANUAL - LOA </a:t>
            </a:r>
          </a:p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3900" b="1" dirty="0">
                <a:solidFill>
                  <a:srgbClr val="0033CC"/>
                </a:solidFill>
                <a:latin typeface="Arial Black" pitchFamily="34" charset="0"/>
              </a:rPr>
              <a:t>2027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ABD6AD6C-109E-32C0-5795-1A85121F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1878" y="764247"/>
            <a:ext cx="882673" cy="105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71499" y="74925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8" name="Imagem 7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5D9B45D1-0F88-9CBB-B726-D98C02EF98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499" y="52924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A55DBE1-BAA1-D11E-8EE6-A468B0D21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16459"/>
            <a:ext cx="7423842" cy="636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95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23310" y="21961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" name="Imagem 9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EF0BFDB1-C933-EF04-364A-831E8BCE8F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690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28D475D-2ABF-8CDE-0662-BACF364F5C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190" y="3462950"/>
            <a:ext cx="9144000" cy="59511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4C5D8DB-749D-116A-0CF9-48234509A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34228"/>
            <a:ext cx="9144000" cy="59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35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90BCE-760F-F6DA-CF1F-6D4DCCE13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>
            <a:extLst>
              <a:ext uri="{FF2B5EF4-FFF2-40B4-BE49-F238E27FC236}">
                <a16:creationId xmlns:a16="http://schemas.microsoft.com/office/drawing/2014/main" id="{D7770352-D584-A825-3E08-CBD781F32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10" y="21961"/>
            <a:ext cx="8001000" cy="8460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PARTICIPAÇÃO POPULAR – </a:t>
            </a:r>
            <a:r>
              <a:rPr lang="en-GB" altLang="pt-BR" b="1" u="sng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LOA/2027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" name="Imagem 9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896B0FFB-DA02-A0CB-BFAA-9E2B680C66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690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F7612C3-3C44-29D1-183B-B989B5CB8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244" y="962008"/>
            <a:ext cx="5077827" cy="501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1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DC38A-FFFA-6E42-B83D-A393204A5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>
            <a:extLst>
              <a:ext uri="{FF2B5EF4-FFF2-40B4-BE49-F238E27FC236}">
                <a16:creationId xmlns:a16="http://schemas.microsoft.com/office/drawing/2014/main" id="{9AA4B472-631E-E5BB-C055-5DC5628D8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10" y="21961"/>
            <a:ext cx="8001000" cy="84600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PARTICIPAÇÃO POPULAR – </a:t>
            </a:r>
            <a:r>
              <a:rPr lang="en-GB" altLang="pt-BR" b="1" u="sng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LOA/2027</a:t>
            </a:r>
          </a:p>
          <a:p>
            <a:pPr marL="457200" indent="-457200" algn="ctr" defTabSz="449263">
              <a:spcBef>
                <a:spcPts val="1250"/>
              </a:spcBef>
              <a:buClr>
                <a:srgbClr val="0000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b="1" dirty="0">
                <a:solidFill>
                  <a:srgbClr val="000000"/>
                </a:solidFill>
                <a:cs typeface="Times New Roman" pitchFamily="18" charset="0"/>
              </a:rPr>
              <a:t>		https://app.itapevi.sp.gov.br/loa2027/</a:t>
            </a:r>
            <a:endParaRPr lang="en-GB" altLang="pt-BR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" name="Imagem 9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518DBD87-FF44-E200-346B-077A926171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690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D0312C5-B1C2-E3AF-29B7-945CA6724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852" y="1296615"/>
            <a:ext cx="7033987" cy="553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63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901700" y="1727200"/>
            <a:ext cx="7353300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1400" b="1" dirty="0"/>
              <a:t>A Lei Orçamentária Anual (LOA) estima os valores da receita e fixa os valores da despesa de um determinado exercício.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O Orçamento aprovado terá vigência de um ano e compreenderá: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 - o orçamento fiscal referente aos Poderes da União, seus fundos, órgãos e entidades da administração direta e indireta, inclusive fundações instituídas e mantidas pelo Poder Público;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II - o orçamento de investimento das empresas em que a União, direta ou indiretamente, detenha a maioria do capital social com direito a voto;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III - o orçamento da seguridade social, abrangendo todas as entidades e órgãos a ela vinculados, da administração direta ou indireta, bem como os fundos e fundações instituídos e mantidos pelo Poder</a:t>
            </a:r>
            <a:r>
              <a:rPr lang="pt-BR" sz="1400" dirty="0"/>
              <a:t> </a:t>
            </a:r>
          </a:p>
          <a:p>
            <a:pPr algn="just">
              <a:spcBef>
                <a:spcPct val="50000"/>
              </a:spcBef>
            </a:pPr>
            <a:endParaRPr lang="pt-BR" sz="1400" dirty="0"/>
          </a:p>
          <a:p>
            <a:pPr algn="just">
              <a:spcBef>
                <a:spcPct val="50000"/>
              </a:spcBef>
            </a:pPr>
            <a:r>
              <a:rPr lang="pt-BR" sz="1600" b="1" dirty="0"/>
              <a:t>Art. 165, § 5º, incisos I,II e III da Constituição Federal.</a:t>
            </a:r>
          </a:p>
        </p:txBody>
      </p:sp>
      <p:sp>
        <p:nvSpPr>
          <p:cNvPr id="17416" name="Rectangle 84"/>
          <p:cNvSpPr>
            <a:spLocks noChangeArrowheads="1"/>
          </p:cNvSpPr>
          <p:nvPr/>
        </p:nvSpPr>
        <p:spPr bwMode="auto">
          <a:xfrm>
            <a:off x="927100" y="773113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3200">
                <a:solidFill>
                  <a:schemeClr val="tx2"/>
                </a:solidFill>
                <a:latin typeface="Arial Black" pitchFamily="34" charset="0"/>
              </a:rPr>
              <a:t>Definição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A156532-DE14-93E1-1813-9200AEBA6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8198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4"/>
          <p:cNvSpPr>
            <a:spLocks noGrp="1" noChangeArrowheads="1"/>
          </p:cNvSpPr>
          <p:nvPr>
            <p:ph type="title"/>
          </p:nvPr>
        </p:nvSpPr>
        <p:spPr>
          <a:xfrm>
            <a:off x="1073150" y="737080"/>
            <a:ext cx="7429500" cy="82232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algn="ctr"/>
            <a:r>
              <a:rPr lang="pt-BR" sz="3200" dirty="0">
                <a:latin typeface="Arial Black" pitchFamily="34" charset="0"/>
              </a:rPr>
              <a:t> </a:t>
            </a:r>
            <a:r>
              <a:rPr lang="pt-BR" sz="2000" dirty="0">
                <a:latin typeface="Arial Black" pitchFamily="34" charset="0"/>
              </a:rPr>
              <a:t>Instrumentos de Planejamento</a:t>
            </a:r>
            <a:endParaRPr lang="pt-BR" sz="3200" dirty="0">
              <a:latin typeface="Arial Black" pitchFamily="34" charset="0"/>
            </a:endParaRPr>
          </a:p>
        </p:txBody>
      </p:sp>
      <p:sp>
        <p:nvSpPr>
          <p:cNvPr id="20550" name="Rectangle 70"/>
          <p:cNvSpPr>
            <a:spLocks noChangeArrowheads="1"/>
          </p:cNvSpPr>
          <p:nvPr/>
        </p:nvSpPr>
        <p:spPr bwMode="auto">
          <a:xfrm>
            <a:off x="774700" y="19685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PPA </a:t>
            </a:r>
          </a:p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2026/2029</a:t>
            </a:r>
          </a:p>
        </p:txBody>
      </p:sp>
      <p:sp>
        <p:nvSpPr>
          <p:cNvPr id="20554" name="Rectangle 74"/>
          <p:cNvSpPr>
            <a:spLocks noChangeArrowheads="1"/>
          </p:cNvSpPr>
          <p:nvPr/>
        </p:nvSpPr>
        <p:spPr bwMode="auto">
          <a:xfrm>
            <a:off x="6527800" y="42291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LOA </a:t>
            </a:r>
          </a:p>
          <a:p>
            <a:pPr algn="ctr"/>
            <a:r>
              <a:rPr lang="pt-BR" sz="28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2027</a:t>
            </a:r>
          </a:p>
        </p:txBody>
      </p:sp>
      <p:sp>
        <p:nvSpPr>
          <p:cNvPr id="20555" name="Rectangle 75"/>
          <p:cNvSpPr>
            <a:spLocks noChangeArrowheads="1"/>
          </p:cNvSpPr>
          <p:nvPr/>
        </p:nvSpPr>
        <p:spPr bwMode="auto">
          <a:xfrm>
            <a:off x="3835400" y="32893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LDO </a:t>
            </a:r>
          </a:p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2027</a:t>
            </a:r>
          </a:p>
        </p:txBody>
      </p:sp>
      <p:sp>
        <p:nvSpPr>
          <p:cNvPr id="20559" name="Line 79"/>
          <p:cNvSpPr>
            <a:spLocks noChangeShapeType="1"/>
          </p:cNvSpPr>
          <p:nvPr/>
        </p:nvSpPr>
        <p:spPr bwMode="auto">
          <a:xfrm>
            <a:off x="5778500" y="4610100"/>
            <a:ext cx="698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561" name="Line 81"/>
          <p:cNvSpPr>
            <a:spLocks noChangeShapeType="1"/>
          </p:cNvSpPr>
          <p:nvPr/>
        </p:nvSpPr>
        <p:spPr bwMode="auto">
          <a:xfrm>
            <a:off x="1498600" y="35433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cxnSp>
        <p:nvCxnSpPr>
          <p:cNvPr id="3" name="Conector de seta reta 2"/>
          <p:cNvCxnSpPr/>
          <p:nvPr/>
        </p:nvCxnSpPr>
        <p:spPr>
          <a:xfrm>
            <a:off x="1498600" y="4229100"/>
            <a:ext cx="21483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177E89AC-FC0A-029C-5E8C-E09A8623B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2650" y="73708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3"/>
          <p:cNvSpPr>
            <a:spLocks noChangeArrowheads="1"/>
          </p:cNvSpPr>
          <p:nvPr/>
        </p:nvSpPr>
        <p:spPr bwMode="auto">
          <a:xfrm>
            <a:off x="1638300" y="1104900"/>
            <a:ext cx="5715000" cy="4953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/>
              <a:t>Instrumentos de Planejamento</a:t>
            </a:r>
          </a:p>
        </p:txBody>
      </p:sp>
      <p:sp>
        <p:nvSpPr>
          <p:cNvPr id="162820" name="Oval 4"/>
          <p:cNvSpPr>
            <a:spLocks noChangeArrowheads="1"/>
          </p:cNvSpPr>
          <p:nvPr/>
        </p:nvSpPr>
        <p:spPr bwMode="auto">
          <a:xfrm>
            <a:off x="914400" y="24511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PPA</a:t>
            </a:r>
          </a:p>
        </p:txBody>
      </p:sp>
      <p:sp>
        <p:nvSpPr>
          <p:cNvPr id="162821" name="Oval 5"/>
          <p:cNvSpPr>
            <a:spLocks noChangeArrowheads="1"/>
          </p:cNvSpPr>
          <p:nvPr/>
        </p:nvSpPr>
        <p:spPr bwMode="auto">
          <a:xfrm>
            <a:off x="6299200" y="25019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LOA</a:t>
            </a:r>
          </a:p>
        </p:txBody>
      </p:sp>
      <p:sp>
        <p:nvSpPr>
          <p:cNvPr id="162822" name="Oval 6"/>
          <p:cNvSpPr>
            <a:spLocks noChangeArrowheads="1"/>
          </p:cNvSpPr>
          <p:nvPr/>
        </p:nvSpPr>
        <p:spPr bwMode="auto">
          <a:xfrm>
            <a:off x="3543300" y="24892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LDO</a:t>
            </a:r>
          </a:p>
        </p:txBody>
      </p:sp>
      <p:sp>
        <p:nvSpPr>
          <p:cNvPr id="162823" name="Rectangle 7"/>
          <p:cNvSpPr>
            <a:spLocks noChangeArrowheads="1"/>
          </p:cNvSpPr>
          <p:nvPr/>
        </p:nvSpPr>
        <p:spPr bwMode="auto">
          <a:xfrm>
            <a:off x="698500" y="3911600"/>
            <a:ext cx="7696200" cy="3429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 i="1"/>
              <a:t>ação</a:t>
            </a:r>
          </a:p>
        </p:txBody>
      </p:sp>
      <p:sp>
        <p:nvSpPr>
          <p:cNvPr id="162824" name="Rectangle 8"/>
          <p:cNvSpPr>
            <a:spLocks noChangeArrowheads="1"/>
          </p:cNvSpPr>
          <p:nvPr/>
        </p:nvSpPr>
        <p:spPr bwMode="auto">
          <a:xfrm>
            <a:off x="7112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Planejar</a:t>
            </a:r>
          </a:p>
        </p:txBody>
      </p:sp>
      <p:sp>
        <p:nvSpPr>
          <p:cNvPr id="162825" name="Rectangle 9"/>
          <p:cNvSpPr>
            <a:spLocks noChangeArrowheads="1"/>
          </p:cNvSpPr>
          <p:nvPr/>
        </p:nvSpPr>
        <p:spPr bwMode="auto">
          <a:xfrm>
            <a:off x="64389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Executar</a:t>
            </a:r>
          </a:p>
        </p:txBody>
      </p:sp>
      <p:sp>
        <p:nvSpPr>
          <p:cNvPr id="162826" name="Rectangle 10"/>
          <p:cNvSpPr>
            <a:spLocks noChangeArrowheads="1"/>
          </p:cNvSpPr>
          <p:nvPr/>
        </p:nvSpPr>
        <p:spPr bwMode="auto">
          <a:xfrm>
            <a:off x="35179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Orientar</a:t>
            </a:r>
          </a:p>
        </p:txBody>
      </p:sp>
      <p:sp>
        <p:nvSpPr>
          <p:cNvPr id="162827" name="Rectangle 11"/>
          <p:cNvSpPr>
            <a:spLocks noChangeArrowheads="1"/>
          </p:cNvSpPr>
          <p:nvPr/>
        </p:nvSpPr>
        <p:spPr bwMode="auto">
          <a:xfrm>
            <a:off x="736600" y="5562600"/>
            <a:ext cx="7658100" cy="8636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Políticas Públicas e Programas de Governo</a:t>
            </a:r>
          </a:p>
        </p:txBody>
      </p:sp>
      <p:sp>
        <p:nvSpPr>
          <p:cNvPr id="162829" name="Line 13"/>
          <p:cNvSpPr>
            <a:spLocks noChangeShapeType="1"/>
          </p:cNvSpPr>
          <p:nvPr/>
        </p:nvSpPr>
        <p:spPr bwMode="auto">
          <a:xfrm flipH="1">
            <a:off x="2438400" y="1765300"/>
            <a:ext cx="444500" cy="698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0" name="Line 14"/>
          <p:cNvSpPr>
            <a:spLocks noChangeShapeType="1"/>
          </p:cNvSpPr>
          <p:nvPr/>
        </p:nvSpPr>
        <p:spPr bwMode="auto">
          <a:xfrm>
            <a:off x="4470400" y="1625600"/>
            <a:ext cx="0" cy="800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1" name="Line 15"/>
          <p:cNvSpPr>
            <a:spLocks noChangeShapeType="1"/>
          </p:cNvSpPr>
          <p:nvPr/>
        </p:nvSpPr>
        <p:spPr bwMode="auto">
          <a:xfrm>
            <a:off x="6413500" y="1727200"/>
            <a:ext cx="457200" cy="63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3" name="Line 17"/>
          <p:cNvSpPr>
            <a:spLocks noChangeShapeType="1"/>
          </p:cNvSpPr>
          <p:nvPr/>
        </p:nvSpPr>
        <p:spPr bwMode="auto">
          <a:xfrm>
            <a:off x="1828800" y="3530600"/>
            <a:ext cx="0" cy="939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4" name="Line 18"/>
          <p:cNvSpPr>
            <a:spLocks noChangeShapeType="1"/>
          </p:cNvSpPr>
          <p:nvPr/>
        </p:nvSpPr>
        <p:spPr bwMode="auto">
          <a:xfrm>
            <a:off x="4495800" y="3543300"/>
            <a:ext cx="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6" name="Line 20"/>
          <p:cNvSpPr>
            <a:spLocks noChangeShapeType="1"/>
          </p:cNvSpPr>
          <p:nvPr/>
        </p:nvSpPr>
        <p:spPr bwMode="auto">
          <a:xfrm>
            <a:off x="7251700" y="3568700"/>
            <a:ext cx="0" cy="889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7" name="Line 21"/>
          <p:cNvSpPr>
            <a:spLocks noChangeShapeType="1"/>
          </p:cNvSpPr>
          <p:nvPr/>
        </p:nvSpPr>
        <p:spPr bwMode="auto">
          <a:xfrm>
            <a:off x="4508500" y="5016500"/>
            <a:ext cx="0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8" name="Line 22"/>
          <p:cNvSpPr>
            <a:spLocks noChangeShapeType="1"/>
          </p:cNvSpPr>
          <p:nvPr/>
        </p:nvSpPr>
        <p:spPr bwMode="auto">
          <a:xfrm>
            <a:off x="1828800" y="5016500"/>
            <a:ext cx="99060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40" name="Line 24"/>
          <p:cNvSpPr>
            <a:spLocks noChangeShapeType="1"/>
          </p:cNvSpPr>
          <p:nvPr/>
        </p:nvSpPr>
        <p:spPr bwMode="auto">
          <a:xfrm flipH="1">
            <a:off x="6477000" y="5029200"/>
            <a:ext cx="66040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C6589668-F386-A959-D0D7-59D8B2951A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7252" y="55562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81100"/>
            <a:ext cx="8229600" cy="3937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600" b="1" dirty="0">
                <a:latin typeface="Arial Black" pitchFamily="34" charset="0"/>
              </a:rPr>
              <a:t>  </a:t>
            </a:r>
            <a:r>
              <a:rPr lang="pt-BR" sz="2000" b="1" dirty="0">
                <a:solidFill>
                  <a:schemeClr val="tx1"/>
                </a:solidFill>
              </a:rPr>
              <a:t>GESTÃO ORÇAMENTÁRIA PARTICIPATIVA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27050" y="2090738"/>
            <a:ext cx="7835900" cy="3232150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pt-BR" sz="1900"/>
              <a:t>Art. 44 da Lei n. 10.257, de 11 de julho de 2001 (Estatuto da Cidade):</a:t>
            </a:r>
          </a:p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endParaRPr lang="pt-BR" sz="1900"/>
          </a:p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pt-BR" sz="1900"/>
              <a:t>    </a:t>
            </a:r>
            <a:r>
              <a:rPr lang="pt-BR" sz="1900" i="1"/>
              <a:t>“No âmbito municipal, a gestão orçamentária participativa de que trata a alínea f do inciso III do art. 4º desta Lei incluirá a realização de debates, audiências e consultas públicas sobre as propostas do plano plurianual, da lei de diretrizes orçamentárias</a:t>
            </a:r>
            <a:r>
              <a:rPr lang="pt-BR" sz="1900" b="1" i="1"/>
              <a:t> </a:t>
            </a:r>
            <a:r>
              <a:rPr lang="pt-BR" sz="1900" i="1"/>
              <a:t>e do </a:t>
            </a:r>
            <a:r>
              <a:rPr lang="pt-BR" sz="1900" b="1" i="1" u="sng"/>
              <a:t>orçamento anual</a:t>
            </a:r>
            <a:r>
              <a:rPr lang="pt-BR" sz="1900" i="1"/>
              <a:t>, como condição obrigatória para sua aprovação pela Câmara Municipal.”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271E0BE4-6D35-83A0-0684-E86ACFC832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32932" y="63182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Espaço Reservado para Número de Slide 5"/>
          <p:cNvSpPr txBox="1">
            <a:spLocks noGrp="1"/>
          </p:cNvSpPr>
          <p:nvPr/>
        </p:nvSpPr>
        <p:spPr bwMode="auto">
          <a:xfrm>
            <a:off x="6715125" y="6286500"/>
            <a:ext cx="1905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endParaRPr lang="pt-BR" sz="2000">
              <a:latin typeface="Arial Black" pitchFamily="34" charset="0"/>
            </a:endParaRPr>
          </a:p>
        </p:txBody>
      </p:sp>
      <p:sp>
        <p:nvSpPr>
          <p:cNvPr id="22537" name="Rectangle 84"/>
          <p:cNvSpPr>
            <a:spLocks noChangeArrowheads="1"/>
          </p:cNvSpPr>
          <p:nvPr/>
        </p:nvSpPr>
        <p:spPr bwMode="auto">
          <a:xfrm>
            <a:off x="813052" y="266700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r>
              <a:rPr lang="pt-BR" sz="2400" b="1" dirty="0">
                <a:latin typeface="+mj-lt"/>
              </a:rPr>
              <a:t>PROJEÇÃO DAS RECEITAS</a:t>
            </a:r>
          </a:p>
          <a:p>
            <a:pPr algn="ctr"/>
            <a:r>
              <a:rPr lang="pt-BR" b="1" dirty="0">
                <a:latin typeface="+mj-lt"/>
              </a:rPr>
              <a:t>LEI ORÇAMENTÁRIA ANUAL 2027</a:t>
            </a:r>
          </a:p>
          <a:p>
            <a:pPr algn="ctr"/>
            <a:r>
              <a:rPr lang="pt-BR" b="1" dirty="0">
                <a:latin typeface="+mj-lt"/>
              </a:rPr>
              <a:t>RECEITAS POR CATEGORIA ECONÔMICA</a:t>
            </a:r>
          </a:p>
        </p:txBody>
      </p:sp>
      <p:pic>
        <p:nvPicPr>
          <p:cNvPr id="4" name="Imagem 3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00A2D31-37C1-B5B6-A2C1-D356DCD7BB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41985" y="50833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74C18FC-B8AC-A59E-4E22-A9754D298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373" y="1376127"/>
            <a:ext cx="7287254" cy="481479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70" name="Rectangle 84"/>
          <p:cNvSpPr>
            <a:spLocks noChangeArrowheads="1"/>
          </p:cNvSpPr>
          <p:nvPr/>
        </p:nvSpPr>
        <p:spPr bwMode="auto">
          <a:xfrm>
            <a:off x="927100" y="192088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PROJEÇÃO DAS RECEITAS </a:t>
            </a:r>
          </a:p>
          <a:p>
            <a:pPr algn="ctr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 ORÇAMENTÁRIA ANUAL 2027</a:t>
            </a:r>
          </a:p>
        </p:txBody>
      </p:sp>
      <p:pic>
        <p:nvPicPr>
          <p:cNvPr id="4" name="Imagem 3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31374F46-13BF-C1D4-E59C-81B63D00C8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14824" y="53975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087D009-7EF7-61E1-2FE0-7F4294A15CDD}"/>
              </a:ext>
            </a:extLst>
          </p:cNvPr>
          <p:cNvGraphicFramePr>
            <a:graphicFrameLocks/>
          </p:cNvGraphicFramePr>
          <p:nvPr/>
        </p:nvGraphicFramePr>
        <p:xfrm>
          <a:off x="1019175" y="919162"/>
          <a:ext cx="7105649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Espaço Reservado para Número de Slide 4"/>
          <p:cNvSpPr txBox="1">
            <a:spLocks noGrp="1"/>
          </p:cNvSpPr>
          <p:nvPr/>
        </p:nvSpPr>
        <p:spPr bwMode="auto">
          <a:xfrm>
            <a:off x="6715125" y="6286500"/>
            <a:ext cx="1905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endParaRPr lang="pt-BR" sz="2000">
              <a:latin typeface="Arial Black" pitchFamily="34" charset="0"/>
            </a:endParaRPr>
          </a:p>
        </p:txBody>
      </p:sp>
      <p:sp>
        <p:nvSpPr>
          <p:cNvPr id="29704" name="Rectangle 84"/>
          <p:cNvSpPr>
            <a:spLocks noChangeArrowheads="1"/>
          </p:cNvSpPr>
          <p:nvPr/>
        </p:nvSpPr>
        <p:spPr bwMode="auto">
          <a:xfrm>
            <a:off x="1054100" y="452955"/>
            <a:ext cx="7124700" cy="113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DESPESAS LOA 2027</a:t>
            </a:r>
          </a:p>
        </p:txBody>
      </p:sp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2385459"/>
            <a:ext cx="45339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4B804847-2B76-3C22-A3A2-4DF17985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3878" y="62844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45" name="Rectangle 84"/>
          <p:cNvSpPr>
            <a:spLocks noChangeArrowheads="1"/>
          </p:cNvSpPr>
          <p:nvPr/>
        </p:nvSpPr>
        <p:spPr bwMode="auto">
          <a:xfrm>
            <a:off x="1075789" y="-153901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PROJEÇÃO DAS DESPESAS</a:t>
            </a:r>
          </a:p>
          <a:p>
            <a:pPr algn="ctr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 ORÇAMENTÁRIA ANUAL 2027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369521" y="6253019"/>
            <a:ext cx="177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" b="1" dirty="0"/>
              <a:t>VALORES PASSÍVEIS DE ALTERAÇÃO POR OCASIÃO DO FECHAMENTO DO PROJETO DE LEI</a:t>
            </a:r>
          </a:p>
        </p:txBody>
      </p:sp>
      <p:pic>
        <p:nvPicPr>
          <p:cNvPr id="7" name="Imagem 6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78947DE-1DC5-BA7A-7975-8A8FA46AD5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8197" y="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F210484-A73C-06E3-FF05-1E4D73ADA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564" y="624690"/>
            <a:ext cx="5558828" cy="59028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276350" y="157415"/>
            <a:ext cx="593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PROJEÇÃO DE DESPESAS</a:t>
            </a:r>
          </a:p>
          <a:p>
            <a:pPr algn="ctr"/>
            <a:r>
              <a:rPr lang="pt-BR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 ORÇAMENTÁRIA ANUAL - 2027</a:t>
            </a:r>
          </a:p>
        </p:txBody>
      </p:sp>
      <p:pic>
        <p:nvPicPr>
          <p:cNvPr id="7" name="Imagem 6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09925A1B-6343-C206-172A-F4435DA7E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0874" y="60937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EEEE73F-A56B-97EE-E286-13388B12C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02" y="977775"/>
            <a:ext cx="7749767" cy="526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361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84"/>
          <p:cNvSpPr>
            <a:spLocks noChangeArrowheads="1"/>
          </p:cNvSpPr>
          <p:nvPr/>
        </p:nvSpPr>
        <p:spPr bwMode="auto">
          <a:xfrm>
            <a:off x="1161311" y="2041451"/>
            <a:ext cx="7124700" cy="3178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3200" dirty="0">
                <a:solidFill>
                  <a:schemeClr val="tx2"/>
                </a:solidFill>
                <a:latin typeface="Arial Black" pitchFamily="34" charset="0"/>
              </a:rPr>
              <a:t>Obrigado!</a:t>
            </a:r>
            <a:br>
              <a:rPr lang="pt-BR" sz="3200" dirty="0">
                <a:solidFill>
                  <a:schemeClr val="tx2"/>
                </a:solidFill>
                <a:latin typeface="Arial Black" pitchFamily="34" charset="0"/>
              </a:rPr>
            </a:br>
            <a:br>
              <a:rPr lang="pt-BR" sz="32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Prefeitura de Itapevi</a:t>
            </a:r>
          </a:p>
          <a:p>
            <a:pPr algn="ctr"/>
            <a:br>
              <a:rPr lang="pt-BR" sz="24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Secretaria de Fazenda e Patrimônio</a:t>
            </a:r>
          </a:p>
          <a:p>
            <a:pPr algn="ctr"/>
            <a:br>
              <a:rPr lang="pt-BR" sz="24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Departamento de Contabilidade</a:t>
            </a:r>
            <a:br>
              <a:rPr lang="pt-BR" sz="3200" dirty="0">
                <a:latin typeface="Arial Black" pitchFamily="34" charset="0"/>
              </a:rPr>
            </a:br>
            <a:br>
              <a:rPr lang="pt-BR" sz="3200" dirty="0"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contabilidade@itapevi.sp.gov.br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5573</TotalTime>
  <Words>389</Words>
  <Application>Microsoft Office PowerPoint</Application>
  <PresentationFormat>Apresentação na tela (4:3)</PresentationFormat>
  <Paragraphs>66</Paragraphs>
  <Slides>15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Arial</vt:lpstr>
      <vt:lpstr>Arial Black</vt:lpstr>
      <vt:lpstr>Calibri</vt:lpstr>
      <vt:lpstr>Tahoma</vt:lpstr>
      <vt:lpstr>Times New Roman</vt:lpstr>
      <vt:lpstr>Tw Cen MT</vt:lpstr>
      <vt:lpstr>Wingdings 2</vt:lpstr>
      <vt:lpstr>Circuito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Instrumentos de Planejamento</vt:lpstr>
      <vt:lpstr>Apresentação do PowerPoint</vt:lpstr>
      <vt:lpstr>  GESTÃO ORÇAMENTÁRIA PARTICIPATIVA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309</cp:revision>
  <cp:lastPrinted>2021-09-24T15:19:42Z</cp:lastPrinted>
  <dcterms:created xsi:type="dcterms:W3CDTF">2005-05-12T15:37:46Z</dcterms:created>
  <dcterms:modified xsi:type="dcterms:W3CDTF">2026-09-15T15:18:02Z</dcterms:modified>
</cp:coreProperties>
</file>