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97" r:id="rId1"/>
  </p:sldMasterIdLst>
  <p:notesMasterIdLst>
    <p:notesMasterId r:id="rId18"/>
  </p:notesMasterIdLst>
  <p:handoutMasterIdLst>
    <p:handoutMasterId r:id="rId19"/>
  </p:handoutMasterIdLst>
  <p:sldIdLst>
    <p:sldId id="367" r:id="rId2"/>
    <p:sldId id="398" r:id="rId3"/>
    <p:sldId id="394" r:id="rId4"/>
    <p:sldId id="395" r:id="rId5"/>
    <p:sldId id="396" r:id="rId6"/>
    <p:sldId id="397" r:id="rId7"/>
    <p:sldId id="305" r:id="rId8"/>
    <p:sldId id="307" r:id="rId9"/>
    <p:sldId id="392" r:id="rId10"/>
    <p:sldId id="385" r:id="rId11"/>
    <p:sldId id="308" r:id="rId12"/>
    <p:sldId id="279" r:id="rId13"/>
    <p:sldId id="325" r:id="rId14"/>
    <p:sldId id="322" r:id="rId15"/>
    <p:sldId id="393" r:id="rId16"/>
    <p:sldId id="391" r:id="rId1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0000"/>
    <a:srgbClr val="CC33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8279" autoAdjust="0"/>
  </p:normalViewPr>
  <p:slideViewPr>
    <p:cSldViewPr snapToGrid="0">
      <p:cViewPr varScale="1">
        <p:scale>
          <a:sx n="106" d="100"/>
          <a:sy n="106" d="100"/>
        </p:scale>
        <p:origin x="176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pu155067\Documents\Contabilidade\EXECU&#199;&#195;O%20OR&#199;AMENT&#193;RIA%202025\Pe&#231;as%20Or&#231;ament&#225;rias\LOA\Audi&#234;ncias%20P&#250;blicas\Prefeitura\Material%20audi&#234;ncia%20p&#250;bilca%20-%20LOA%2020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75846555454621134"/>
          <c:y val="0.47494693107677682"/>
          <c:w val="0.2323283236485818"/>
          <c:h val="0.1316303478994901"/>
        </c:manualLayout>
      </c:layout>
      <c:overlay val="0"/>
      <c:txPr>
        <a:bodyPr/>
        <a:lstStyle/>
        <a:p>
          <a:pPr>
            <a:defRPr>
              <a:latin typeface="+mj-lt"/>
            </a:defRPr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EF2F-4E9C-A593-82556294563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EF2F-4E9C-A593-82556294563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EF2F-4E9C-A593-82556294563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EF2F-4E9C-A593-825562945630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EF2F-4E9C-A593-825562945630}"/>
              </c:ext>
            </c:extLst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EF2F-4E9C-A593-825562945630}"/>
              </c:ext>
            </c:extLst>
          </c:dPt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EF2F-4E9C-A593-825562945630}"/>
              </c:ext>
            </c:extLst>
          </c:dPt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EF2F-4E9C-A593-825562945630}"/>
              </c:ext>
            </c:extLst>
          </c:dPt>
          <c:dPt>
            <c:idx val="8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EF2F-4E9C-A593-825562945630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EF2F-4E9C-A593-825562945630}"/>
              </c:ext>
            </c:extLst>
          </c:dPt>
          <c:cat>
            <c:strRef>
              <c:f>'Receitas audiência LOA-2026'!$A$1:$A$10</c:f>
              <c:strCache>
                <c:ptCount val="10"/>
                <c:pt idx="0">
                  <c:v>RECEITAS TRIBUTÁRIAS</c:v>
                </c:pt>
                <c:pt idx="1">
                  <c:v>RECEITAS DE CONTRIBUIÇÃO</c:v>
                </c:pt>
                <c:pt idx="2">
                  <c:v>RECEITA PATRIMONIAL </c:v>
                </c:pt>
                <c:pt idx="3">
                  <c:v>RECEITA DE SERVICOS</c:v>
                </c:pt>
                <c:pt idx="4">
                  <c:v>TRANSFERÊNCIAS CORRENTES</c:v>
                </c:pt>
                <c:pt idx="5">
                  <c:v>OUTRAS RECEITAS CORRENTES</c:v>
                </c:pt>
                <c:pt idx="6">
                  <c:v>RECEITAS DE CAPITAL</c:v>
                </c:pt>
                <c:pt idx="7">
                  <c:v>DEDUCOES RECEITAS</c:v>
                </c:pt>
                <c:pt idx="8">
                  <c:v>RECEITAS RPPS</c:v>
                </c:pt>
                <c:pt idx="9">
                  <c:v>RECEITAS REGULAITA</c:v>
                </c:pt>
              </c:strCache>
            </c:strRef>
          </c:cat>
          <c:val>
            <c:numRef>
              <c:f>'Receitas audiência LOA-2026'!$B$1:$B$10</c:f>
              <c:numCache>
                <c:formatCode>_("R$"* #,##0.00_);_("R$"* \(#,##0.00\);_("R$"* "-"??_);_(@_)</c:formatCode>
                <c:ptCount val="10"/>
                <c:pt idx="0">
                  <c:v>304189550</c:v>
                </c:pt>
                <c:pt idx="1">
                  <c:v>18118000</c:v>
                </c:pt>
                <c:pt idx="2">
                  <c:v>10768880</c:v>
                </c:pt>
                <c:pt idx="3">
                  <c:v>4376000</c:v>
                </c:pt>
                <c:pt idx="4">
                  <c:v>1081807513</c:v>
                </c:pt>
                <c:pt idx="5">
                  <c:v>29573000</c:v>
                </c:pt>
                <c:pt idx="6">
                  <c:v>120228840.88</c:v>
                </c:pt>
                <c:pt idx="7">
                  <c:v>-114221260</c:v>
                </c:pt>
                <c:pt idx="8">
                  <c:v>84249902.060000002</c:v>
                </c:pt>
                <c:pt idx="9">
                  <c:v>735000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EF2F-4E9C-A593-8255629456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99672928"/>
        <c:axId val="640194976"/>
        <c:axId val="620060080"/>
      </c:bar3DChart>
      <c:catAx>
        <c:axId val="3996729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/>
                  <a:t>rECEITAS</a:t>
                </a:r>
              </a:p>
            </c:rich>
          </c:tx>
          <c:layout>
            <c:manualLayout>
              <c:xMode val="edge"/>
              <c:yMode val="edge"/>
              <c:x val="0.45998247309992374"/>
              <c:y val="0.8586101689850438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40194976"/>
        <c:crosses val="autoZero"/>
        <c:auto val="1"/>
        <c:lblAlgn val="ctr"/>
        <c:lblOffset val="100"/>
        <c:noMultiLvlLbl val="0"/>
      </c:catAx>
      <c:valAx>
        <c:axId val="64019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99672928"/>
        <c:crosses val="autoZero"/>
        <c:crossBetween val="between"/>
      </c:valAx>
      <c:serAx>
        <c:axId val="62006008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40194976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730858A5-E508-4797-8A88-DD910B69A5E0}" type="datetimeFigureOut">
              <a:rPr lang="pt-BR"/>
              <a:pPr>
                <a:defRPr/>
              </a:pPr>
              <a:t>23/09/2025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71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871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4812DD73-3DF2-4F5D-B147-32FA44D700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793513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t" anchorCtr="0" compatLnSpc="1">
            <a:prstTxWarp prst="textNoShape">
              <a:avLst/>
            </a:prstTxWarp>
          </a:bodyPr>
          <a:lstStyle>
            <a:lvl1pPr defTabSz="919163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6" y="0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t" anchorCtr="0" compatLnSpc="1">
            <a:prstTxWarp prst="textNoShape">
              <a:avLst/>
            </a:prstTxWarp>
          </a:bodyPr>
          <a:lstStyle>
            <a:lvl1pPr algn="r" defTabSz="919163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7547"/>
            <a:ext cx="5438775" cy="4463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711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b" anchorCtr="0" compatLnSpc="1">
            <a:prstTxWarp prst="textNoShape">
              <a:avLst/>
            </a:prstTxWarp>
          </a:bodyPr>
          <a:lstStyle>
            <a:lvl1pPr defTabSz="919163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6" y="9428711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b" anchorCtr="0" compatLnSpc="1">
            <a:prstTxWarp prst="textNoShape">
              <a:avLst/>
            </a:prstTxWarp>
          </a:bodyPr>
          <a:lstStyle>
            <a:lvl1pPr algn="r" defTabSz="919163">
              <a:defRPr sz="1200"/>
            </a:lvl1pPr>
          </a:lstStyle>
          <a:p>
            <a:pPr>
              <a:defRPr/>
            </a:pPr>
            <a:fld id="{4A94D8BE-1403-4330-9B20-40BDC988979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13604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984251" y="745296"/>
            <a:ext cx="4830763" cy="372169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/>
          </p:nvPr>
        </p:nvSpPr>
        <p:spPr>
          <a:xfrm>
            <a:off x="906463" y="4715952"/>
            <a:ext cx="4983162" cy="446539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D6CDC8-1FB1-0731-4A4A-CE2677AFB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>
            <a:extLst>
              <a:ext uri="{FF2B5EF4-FFF2-40B4-BE49-F238E27FC236}">
                <a16:creationId xmlns:a16="http://schemas.microsoft.com/office/drawing/2014/main" id="{DE1192BC-1F29-B0AE-ECDD-7E7388688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251" y="745296"/>
            <a:ext cx="4830763" cy="372169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/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E779A625-6BB5-C365-9454-8BA46C32E721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06463" y="4715952"/>
            <a:ext cx="4983162" cy="446539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  <p:extLst>
      <p:ext uri="{BB962C8B-B14F-4D97-AF65-F5344CB8AC3E}">
        <p14:creationId xmlns:p14="http://schemas.microsoft.com/office/powerpoint/2010/main" val="3874529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3851276" y="9428711"/>
            <a:ext cx="2944813" cy="49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37" tIns="45918" rIns="91837" bIns="45918" anchor="b"/>
          <a:lstStyle>
            <a:lvl1pPr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169EC61-0801-4938-89A3-DD1F5CD299B9}" type="slidenum">
              <a:rPr lang="pt-BR" sz="1200"/>
              <a:pPr algn="r" eaLnBrk="1" hangingPunct="1"/>
              <a:t>3</a:t>
            </a:fld>
            <a:endParaRPr lang="pt-BR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4400" y="741363"/>
            <a:ext cx="4965700" cy="3725862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7547"/>
            <a:ext cx="5438775" cy="44669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3851276" y="9428711"/>
            <a:ext cx="2944813" cy="49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37" tIns="45918" rIns="91837" bIns="45918" anchor="b"/>
          <a:lstStyle>
            <a:lvl1pPr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169EC61-0801-4938-89A3-DD1F5CD299B9}" type="slidenum">
              <a:rPr lang="pt-BR" sz="1200"/>
              <a:pPr algn="r" eaLnBrk="1" hangingPunct="1"/>
              <a:t>4</a:t>
            </a:fld>
            <a:endParaRPr lang="pt-BR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4400" y="741363"/>
            <a:ext cx="4965700" cy="3725862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7547"/>
            <a:ext cx="5438775" cy="44669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ECE88-656E-AC9E-9468-B6F9B399B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EB37E976-5827-3F94-172E-D951AB81D2C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51276" y="9428711"/>
            <a:ext cx="2944813" cy="49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37" tIns="45918" rIns="91837" bIns="45918" anchor="b"/>
          <a:lstStyle>
            <a:lvl1pPr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169EC61-0801-4938-89A3-DD1F5CD299B9}" type="slidenum">
              <a:rPr lang="pt-BR" sz="1200"/>
              <a:pPr algn="r" eaLnBrk="1" hangingPunct="1"/>
              <a:t>5</a:t>
            </a:fld>
            <a:endParaRPr lang="pt-BR" sz="12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DA18E4B4-4452-AE86-2CF8-2D7E3B4153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4400" y="741363"/>
            <a:ext cx="4965700" cy="3725862"/>
          </a:xfrm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2B870AC3-1A0D-FA3B-5151-F0DD27EF03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17547"/>
            <a:ext cx="5438775" cy="44669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  <p:extLst>
      <p:ext uri="{BB962C8B-B14F-4D97-AF65-F5344CB8AC3E}">
        <p14:creationId xmlns:p14="http://schemas.microsoft.com/office/powerpoint/2010/main" val="1411383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ABAC1-2CA7-A12F-4CCD-B39E46B60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E44F5C66-9656-CDFD-E83D-ACA70678F80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51276" y="9428711"/>
            <a:ext cx="2944813" cy="49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37" tIns="45918" rIns="91837" bIns="45918" anchor="b"/>
          <a:lstStyle>
            <a:lvl1pPr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169EC61-0801-4938-89A3-DD1F5CD299B9}" type="slidenum">
              <a:rPr lang="pt-BR" sz="1200"/>
              <a:pPr algn="r" eaLnBrk="1" hangingPunct="1"/>
              <a:t>6</a:t>
            </a:fld>
            <a:endParaRPr lang="pt-BR" sz="12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826C2C8D-F933-549B-5B2F-53BE6565AE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4400" y="741363"/>
            <a:ext cx="4965700" cy="3725862"/>
          </a:xfrm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EDC8E7E1-2FE8-CD11-A216-F31884A961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17547"/>
            <a:ext cx="5438775" cy="44669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  <p:extLst>
      <p:ext uri="{BB962C8B-B14F-4D97-AF65-F5344CB8AC3E}">
        <p14:creationId xmlns:p14="http://schemas.microsoft.com/office/powerpoint/2010/main" val="500732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851276" y="9428711"/>
            <a:ext cx="2944813" cy="49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37" tIns="45918" rIns="91837" bIns="45918" anchor="b"/>
          <a:lstStyle>
            <a:lvl1pPr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176448F0-089C-4970-8906-49820868CABF}" type="slidenum">
              <a:rPr lang="pt-BR" sz="1200"/>
              <a:pPr algn="r" eaLnBrk="1" hangingPunct="1"/>
              <a:t>11</a:t>
            </a:fld>
            <a:endParaRPr lang="pt-BR" sz="12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3851276" y="9428711"/>
            <a:ext cx="2944813" cy="49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37" tIns="45918" rIns="91837" bIns="45918" anchor="b"/>
          <a:lstStyle>
            <a:lvl1pPr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0CC36C37-C409-4999-A876-329FB1DFF9CC}" type="slidenum">
              <a:rPr lang="pt-BR" sz="1200"/>
              <a:pPr algn="r" eaLnBrk="1" hangingPunct="1"/>
              <a:t>13</a:t>
            </a:fld>
            <a:endParaRPr lang="pt-BR" sz="120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 txBox="1">
            <a:spLocks noGrp="1" noChangeArrowheads="1"/>
          </p:cNvSpPr>
          <p:nvPr/>
        </p:nvSpPr>
        <p:spPr bwMode="auto">
          <a:xfrm>
            <a:off x="3851276" y="9428711"/>
            <a:ext cx="2944813" cy="49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37" tIns="45918" rIns="91837" bIns="45918" anchor="b"/>
          <a:lstStyle>
            <a:lvl1pPr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A4AFBC11-4C67-4757-9183-5EAD01642702}" type="slidenum">
              <a:rPr lang="pt-BR" sz="1200"/>
              <a:pPr algn="r" eaLnBrk="1" hangingPunct="1"/>
              <a:t>14</a:t>
            </a:fld>
            <a:endParaRPr lang="pt-BR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23/09/2025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96129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23/09/2025</a:t>
            </a:fld>
            <a:endParaRPr lang="pt-BR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334634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23/09/2025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098790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D11EDB-6981-4128-967C-7C988AC353D6}" type="datetime1">
              <a:rPr lang="pt-BR" smtClean="0"/>
              <a:pPr>
                <a:defRPr/>
              </a:pPr>
              <a:t>23/09/2025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443490-ECDE-4F01-86E2-DE340CE29592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3357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056728-F63F-4FE7-BEF8-DF1329954455}" type="datetime1">
              <a:rPr lang="pt-BR" smtClean="0"/>
              <a:pPr>
                <a:defRPr/>
              </a:pPr>
              <a:t>23/09/2025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F412F2-5D65-413A-AF07-2CC6E0211EE7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190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23/09/2025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853771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23/09/2025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792212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2AF9A0-A40F-45BB-8E02-20C8E2CC40B8}" type="datetime1">
              <a:rPr lang="pt-BR" smtClean="0"/>
              <a:pPr>
                <a:defRPr/>
              </a:pPr>
              <a:t>23/09/2025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EE1C6-1D36-4C38-98AC-999E05B9B143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9488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23/09/2025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838286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23/09/2025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004445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23/09/2025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987201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23/09/2025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592251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23/09/2025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574730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23/09/2025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456325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23/09/2025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790072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23/09/2025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579218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23/09/2025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5098045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 e text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6174C-D5F9-43FC-BA35-CE246E27BDE1}" type="datetime1">
              <a:rPr lang="pt-BR"/>
              <a:pPr>
                <a:defRPr/>
              </a:pPr>
              <a:t>23/09/2025</a:t>
            </a:fld>
            <a:endParaRPr lang="pt-BR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16D05-8548-4744-88EB-D71A11E200D6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039772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23/09/2025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1901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06" r:id="rId9"/>
    <p:sldLayoutId id="2147484007" r:id="rId10"/>
    <p:sldLayoutId id="2147484008" r:id="rId11"/>
    <p:sldLayoutId id="2147484009" r:id="rId12"/>
    <p:sldLayoutId id="2147484010" r:id="rId13"/>
    <p:sldLayoutId id="2147484011" r:id="rId14"/>
    <p:sldLayoutId id="2147484012" r:id="rId15"/>
    <p:sldLayoutId id="2147484013" r:id="rId16"/>
    <p:sldLayoutId id="2147484014" r:id="rId17"/>
    <p:sldLayoutId id="2147484015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Text Box 2"/>
          <p:cNvSpPr txBox="1">
            <a:spLocks noChangeArrowheads="1"/>
          </p:cNvSpPr>
          <p:nvPr/>
        </p:nvSpPr>
        <p:spPr bwMode="auto">
          <a:xfrm>
            <a:off x="912892" y="1971100"/>
            <a:ext cx="7162800" cy="2915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</a:pPr>
            <a:r>
              <a:rPr lang="en-GB" sz="4000" b="1" dirty="0">
                <a:solidFill>
                  <a:srgbClr val="0033CC"/>
                </a:solidFill>
                <a:latin typeface="Arial Black" pitchFamily="34" charset="0"/>
              </a:rPr>
              <a:t>AUDIÊNCIA PÚBLICA</a:t>
            </a:r>
          </a:p>
          <a:p>
            <a:pPr algn="ctr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</a:pPr>
            <a:r>
              <a:rPr lang="en-GB" sz="2800" b="1" dirty="0">
                <a:solidFill>
                  <a:srgbClr val="0033CC"/>
                </a:solidFill>
                <a:latin typeface="Arial Black" pitchFamily="34" charset="0"/>
              </a:rPr>
              <a:t>PROJETO DE LEI ORÇAMENTÁRIA ANUAL - LOA </a:t>
            </a:r>
          </a:p>
          <a:p>
            <a:pPr algn="ctr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</a:pPr>
            <a:r>
              <a:rPr lang="en-GB" sz="3900" b="1" dirty="0">
                <a:solidFill>
                  <a:srgbClr val="0033CC"/>
                </a:solidFill>
                <a:latin typeface="Arial Black" pitchFamily="34" charset="0"/>
              </a:rPr>
              <a:t>2026</a:t>
            </a:r>
          </a:p>
        </p:txBody>
      </p:sp>
      <p:pic>
        <p:nvPicPr>
          <p:cNvPr id="2" name="Imagem 1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ABD6AD6C-109E-32C0-5795-1A85121F9E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1878" y="764247"/>
            <a:ext cx="882673" cy="1050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3266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3FEF0-0FE9-B728-5AEB-2648B9711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6224BDEB-8E8E-A96F-E2C5-30D56006DF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8673" y="76185"/>
            <a:ext cx="506653" cy="60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3F2FDF9-F0B7-7826-59D3-6073203F6C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3699" y="869133"/>
            <a:ext cx="7007381" cy="584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42313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571499" y="74925"/>
            <a:ext cx="8001000" cy="8767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solidFill>
                  <a:srgbClr val="000000"/>
                </a:solidFill>
                <a:latin typeface="Arial Black" panose="020B0A04020102020204" pitchFamily="34" charset="0"/>
                <a:cs typeface="Times New Roman" pitchFamily="18" charset="0"/>
              </a:rPr>
              <a:t>PUBLICAÇÃO</a:t>
            </a: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dirty="0">
                <a:solidFill>
                  <a:srgbClr val="000000"/>
                </a:solidFill>
                <a:cs typeface="Times New Roman" pitchFamily="18" charset="0"/>
              </a:rPr>
              <a:t>		</a:t>
            </a:r>
            <a:endParaRPr lang="en-GB" altLang="pt-BR" sz="20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8" name="Imagem 7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5D9B45D1-0F88-9CBB-B726-D98C02EF98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499" y="529244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D714617-7271-CB3B-778F-D563D9A7EC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513" y="409422"/>
            <a:ext cx="8146985" cy="54927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7DBF39D0-87B0-B8B8-AC0B-AAB411A18C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512" y="883771"/>
            <a:ext cx="2863143" cy="5899304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9ECDF46-FF66-F702-4F93-1023FFDB9E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8238" y="941736"/>
            <a:ext cx="2863143" cy="5841339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754A1AEB-F1FD-6E82-AC37-8C5C5A3E23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7387" y="1041561"/>
            <a:ext cx="2149521" cy="279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0956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523310" y="21961"/>
            <a:ext cx="8001000" cy="8767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solidFill>
                  <a:srgbClr val="000000"/>
                </a:solidFill>
                <a:latin typeface="Arial Black" panose="020B0A04020102020204" pitchFamily="34" charset="0"/>
                <a:cs typeface="Times New Roman" pitchFamily="18" charset="0"/>
              </a:rPr>
              <a:t>PUBLICAÇÃO</a:t>
            </a: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dirty="0">
                <a:solidFill>
                  <a:srgbClr val="000000"/>
                </a:solidFill>
                <a:cs typeface="Times New Roman" pitchFamily="18" charset="0"/>
              </a:rPr>
              <a:t>		</a:t>
            </a:r>
            <a:endParaRPr lang="en-GB" altLang="pt-BR" sz="20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" name="Imagem 9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EF0BFDB1-C933-EF04-364A-831E8BCE8F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690" y="655606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36D060D-57AF-0E6C-5F10-7100C8DCA8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13135"/>
            <a:ext cx="9144000" cy="78729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226EDD9-E1D5-1832-1E92-651E57C01C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798054"/>
            <a:ext cx="9144000" cy="954074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CAC2E02A-63E8-4129-A1EA-B269464E97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124586"/>
            <a:ext cx="9144000" cy="76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035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0BCE-760F-F6DA-CF1F-6D4DCCE13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>
            <a:extLst>
              <a:ext uri="{FF2B5EF4-FFF2-40B4-BE49-F238E27FC236}">
                <a16:creationId xmlns:a16="http://schemas.microsoft.com/office/drawing/2014/main" id="{D7770352-D584-A825-3E08-CBD781F32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310" y="21961"/>
            <a:ext cx="8001000" cy="84600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solidFill>
                  <a:srgbClr val="000000"/>
                </a:solidFill>
                <a:latin typeface="Arial Black" panose="020B0A04020102020204" pitchFamily="34" charset="0"/>
                <a:cs typeface="Times New Roman" pitchFamily="18" charset="0"/>
              </a:rPr>
              <a:t>PARTICIPAÇÃO POPULAR – </a:t>
            </a:r>
            <a:r>
              <a:rPr lang="en-GB" altLang="pt-BR" b="1" u="sng" dirty="0">
                <a:solidFill>
                  <a:srgbClr val="000000"/>
                </a:solidFill>
                <a:latin typeface="Arial Black" panose="020B0A04020102020204" pitchFamily="34" charset="0"/>
                <a:cs typeface="Times New Roman" pitchFamily="18" charset="0"/>
              </a:rPr>
              <a:t>LOA/2026</a:t>
            </a: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dirty="0">
                <a:solidFill>
                  <a:srgbClr val="000000"/>
                </a:solidFill>
                <a:cs typeface="Times New Roman" pitchFamily="18" charset="0"/>
              </a:rPr>
              <a:t>		</a:t>
            </a:r>
            <a:endParaRPr lang="en-GB" altLang="pt-BR" sz="20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" name="Imagem 9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896B0FFB-DA02-A0CB-BFAA-9E2B680C66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690" y="655606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D1E98A9-EF73-7D62-E18D-494ADA4C1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2831" y="1035183"/>
            <a:ext cx="5091079" cy="504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610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DC38A-FFFA-6E42-B83D-A393204A5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>
            <a:extLst>
              <a:ext uri="{FF2B5EF4-FFF2-40B4-BE49-F238E27FC236}">
                <a16:creationId xmlns:a16="http://schemas.microsoft.com/office/drawing/2014/main" id="{9AA4B472-631E-E5BB-C055-5DC5628D8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310" y="21961"/>
            <a:ext cx="8001000" cy="84600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solidFill>
                  <a:srgbClr val="000000"/>
                </a:solidFill>
                <a:latin typeface="Arial Black" panose="020B0A04020102020204" pitchFamily="34" charset="0"/>
                <a:cs typeface="Times New Roman" pitchFamily="18" charset="0"/>
              </a:rPr>
              <a:t>PARTICIPAÇÃO POPULAR – </a:t>
            </a:r>
            <a:r>
              <a:rPr lang="en-GB" altLang="pt-BR" b="1" u="sng" dirty="0">
                <a:solidFill>
                  <a:srgbClr val="000000"/>
                </a:solidFill>
                <a:latin typeface="Arial Black" panose="020B0A04020102020204" pitchFamily="34" charset="0"/>
                <a:cs typeface="Times New Roman" pitchFamily="18" charset="0"/>
              </a:rPr>
              <a:t>LOA/2026</a:t>
            </a: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dirty="0">
                <a:solidFill>
                  <a:srgbClr val="000000"/>
                </a:solidFill>
                <a:cs typeface="Times New Roman" pitchFamily="18" charset="0"/>
              </a:rPr>
              <a:t>		</a:t>
            </a:r>
            <a:endParaRPr lang="en-GB" altLang="pt-BR" sz="20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" name="Imagem 9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518DBD87-FF44-E200-346B-077A926171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690" y="655606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52D849F-B573-CEFD-A7BE-4793C713F5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067" y="470780"/>
            <a:ext cx="7482367" cy="638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635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901700" y="1727200"/>
            <a:ext cx="7353300" cy="3585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1400" b="1" dirty="0"/>
              <a:t>A Lei Orçamentária Anual (LOA) estima os valores da receita e fixa os valores da despesa de um determinado exercício.</a:t>
            </a:r>
          </a:p>
          <a:p>
            <a:pPr algn="just">
              <a:spcBef>
                <a:spcPct val="50000"/>
              </a:spcBef>
            </a:pPr>
            <a:r>
              <a:rPr lang="pt-BR" sz="1400" b="1" dirty="0"/>
              <a:t>O Orçamento aprovado terá vigência de um ano e compreenderá:</a:t>
            </a:r>
          </a:p>
          <a:p>
            <a:pPr algn="just">
              <a:spcBef>
                <a:spcPct val="50000"/>
              </a:spcBef>
            </a:pPr>
            <a:r>
              <a:rPr lang="pt-BR" sz="1400" b="1" dirty="0"/>
              <a:t>I - o orçamento fiscal referente aos Poderes da União, seus fundos, órgãos e entidades da administração direta e indireta, inclusive fundações instituídas e mantidas pelo Poder Público;</a:t>
            </a:r>
          </a:p>
          <a:p>
            <a:pPr algn="just">
              <a:spcBef>
                <a:spcPct val="50000"/>
              </a:spcBef>
            </a:pPr>
            <a:r>
              <a:rPr lang="pt-BR" sz="1400" b="1" dirty="0"/>
              <a:t>II - o orçamento de investimento das empresas em que a União, direta ou indiretamente, detenha a maioria do capital social com direito a voto;</a:t>
            </a:r>
          </a:p>
          <a:p>
            <a:pPr algn="just">
              <a:spcBef>
                <a:spcPct val="50000"/>
              </a:spcBef>
            </a:pPr>
            <a:r>
              <a:rPr lang="pt-BR" sz="1400" b="1" dirty="0"/>
              <a:t>III - o orçamento da seguridade social, abrangendo todas as entidades e órgãos a ela vinculados, da administração direta ou indireta, bem como os fundos e fundações instituídos e mantidos pelo Poder</a:t>
            </a:r>
            <a:r>
              <a:rPr lang="pt-BR" sz="1400" dirty="0"/>
              <a:t> </a:t>
            </a:r>
          </a:p>
          <a:p>
            <a:pPr algn="just">
              <a:spcBef>
                <a:spcPct val="50000"/>
              </a:spcBef>
            </a:pPr>
            <a:endParaRPr lang="pt-BR" sz="1400" dirty="0"/>
          </a:p>
          <a:p>
            <a:pPr algn="just">
              <a:spcBef>
                <a:spcPct val="50000"/>
              </a:spcBef>
            </a:pPr>
            <a:r>
              <a:rPr lang="pt-BR" sz="1600" b="1" dirty="0"/>
              <a:t>Art. 165, § 5º, incisos I,II e III da Constituição Federal.</a:t>
            </a:r>
          </a:p>
        </p:txBody>
      </p:sp>
      <p:sp>
        <p:nvSpPr>
          <p:cNvPr id="17416" name="Rectangle 84"/>
          <p:cNvSpPr>
            <a:spLocks noChangeArrowheads="1"/>
          </p:cNvSpPr>
          <p:nvPr/>
        </p:nvSpPr>
        <p:spPr bwMode="auto">
          <a:xfrm>
            <a:off x="927100" y="773113"/>
            <a:ext cx="71247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/>
            <a:r>
              <a:rPr lang="pt-BR" sz="3200">
                <a:solidFill>
                  <a:schemeClr val="tx2"/>
                </a:solidFill>
                <a:latin typeface="Arial Black" pitchFamily="34" charset="0"/>
              </a:rPr>
              <a:t>Definição</a:t>
            </a:r>
          </a:p>
        </p:txBody>
      </p:sp>
      <p:pic>
        <p:nvPicPr>
          <p:cNvPr id="2" name="Imagem 1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6A156532-DE14-93E1-1813-9200AEBA65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8198" y="655606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84"/>
          <p:cNvSpPr>
            <a:spLocks noGrp="1" noChangeArrowheads="1"/>
          </p:cNvSpPr>
          <p:nvPr>
            <p:ph type="title"/>
          </p:nvPr>
        </p:nvSpPr>
        <p:spPr>
          <a:xfrm>
            <a:off x="1073150" y="737080"/>
            <a:ext cx="7429500" cy="822325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ctr"/>
            <a:r>
              <a:rPr lang="pt-BR" sz="3200" dirty="0">
                <a:latin typeface="Arial Black" pitchFamily="34" charset="0"/>
              </a:rPr>
              <a:t> </a:t>
            </a:r>
            <a:r>
              <a:rPr lang="pt-BR" sz="2000" dirty="0">
                <a:latin typeface="Arial Black" pitchFamily="34" charset="0"/>
              </a:rPr>
              <a:t>Instrumentos de Planejamento</a:t>
            </a:r>
            <a:endParaRPr lang="pt-BR" sz="3200" dirty="0">
              <a:latin typeface="Arial Black" pitchFamily="34" charset="0"/>
            </a:endParaRPr>
          </a:p>
        </p:txBody>
      </p:sp>
      <p:sp>
        <p:nvSpPr>
          <p:cNvPr id="20550" name="Rectangle 70"/>
          <p:cNvSpPr>
            <a:spLocks noChangeArrowheads="1"/>
          </p:cNvSpPr>
          <p:nvPr/>
        </p:nvSpPr>
        <p:spPr bwMode="auto">
          <a:xfrm>
            <a:off x="774700" y="1968500"/>
            <a:ext cx="1905000" cy="149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PPA </a:t>
            </a:r>
          </a:p>
          <a:p>
            <a:pPr algn="ctr"/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2026/2029</a:t>
            </a:r>
          </a:p>
        </p:txBody>
      </p:sp>
      <p:sp>
        <p:nvSpPr>
          <p:cNvPr id="20554" name="Rectangle 74"/>
          <p:cNvSpPr>
            <a:spLocks noChangeArrowheads="1"/>
          </p:cNvSpPr>
          <p:nvPr/>
        </p:nvSpPr>
        <p:spPr bwMode="auto">
          <a:xfrm>
            <a:off x="6527800" y="4229100"/>
            <a:ext cx="1905000" cy="149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LOA </a:t>
            </a:r>
          </a:p>
          <a:p>
            <a:pPr algn="ctr"/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2026</a:t>
            </a:r>
          </a:p>
        </p:txBody>
      </p:sp>
      <p:sp>
        <p:nvSpPr>
          <p:cNvPr id="20555" name="Rectangle 75"/>
          <p:cNvSpPr>
            <a:spLocks noChangeArrowheads="1"/>
          </p:cNvSpPr>
          <p:nvPr/>
        </p:nvSpPr>
        <p:spPr bwMode="auto">
          <a:xfrm>
            <a:off x="3835400" y="3289300"/>
            <a:ext cx="1905000" cy="149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LDO </a:t>
            </a:r>
          </a:p>
          <a:p>
            <a:pPr algn="ctr"/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2026</a:t>
            </a:r>
          </a:p>
        </p:txBody>
      </p:sp>
      <p:sp>
        <p:nvSpPr>
          <p:cNvPr id="20559" name="Line 79"/>
          <p:cNvSpPr>
            <a:spLocks noChangeShapeType="1"/>
          </p:cNvSpPr>
          <p:nvPr/>
        </p:nvSpPr>
        <p:spPr bwMode="auto">
          <a:xfrm>
            <a:off x="5778500" y="4610100"/>
            <a:ext cx="6985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0561" name="Line 81"/>
          <p:cNvSpPr>
            <a:spLocks noChangeShapeType="1"/>
          </p:cNvSpPr>
          <p:nvPr/>
        </p:nvSpPr>
        <p:spPr bwMode="auto">
          <a:xfrm>
            <a:off x="1498600" y="35433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cxnSp>
        <p:nvCxnSpPr>
          <p:cNvPr id="3" name="Conector de seta reta 2"/>
          <p:cNvCxnSpPr/>
          <p:nvPr/>
        </p:nvCxnSpPr>
        <p:spPr>
          <a:xfrm>
            <a:off x="1498600" y="4229100"/>
            <a:ext cx="2148367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177E89AC-FC0A-029C-5E8C-E09A8623B1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02650" y="737080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9" name="Rectangle 3"/>
          <p:cNvSpPr>
            <a:spLocks noChangeArrowheads="1"/>
          </p:cNvSpPr>
          <p:nvPr/>
        </p:nvSpPr>
        <p:spPr bwMode="auto">
          <a:xfrm>
            <a:off x="1638300" y="1104900"/>
            <a:ext cx="5715000" cy="4953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800" b="1"/>
              <a:t>Instrumentos de Planejamento</a:t>
            </a:r>
          </a:p>
        </p:txBody>
      </p:sp>
      <p:sp>
        <p:nvSpPr>
          <p:cNvPr id="162820" name="Oval 4"/>
          <p:cNvSpPr>
            <a:spLocks noChangeArrowheads="1"/>
          </p:cNvSpPr>
          <p:nvPr/>
        </p:nvSpPr>
        <p:spPr bwMode="auto">
          <a:xfrm>
            <a:off x="914400" y="2451100"/>
            <a:ext cx="1892300" cy="10541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/>
              <a:t>PPA</a:t>
            </a:r>
          </a:p>
        </p:txBody>
      </p:sp>
      <p:sp>
        <p:nvSpPr>
          <p:cNvPr id="162821" name="Oval 5"/>
          <p:cNvSpPr>
            <a:spLocks noChangeArrowheads="1"/>
          </p:cNvSpPr>
          <p:nvPr/>
        </p:nvSpPr>
        <p:spPr bwMode="auto">
          <a:xfrm>
            <a:off x="6299200" y="2501900"/>
            <a:ext cx="1892300" cy="10541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/>
              <a:t>LOA</a:t>
            </a:r>
          </a:p>
        </p:txBody>
      </p:sp>
      <p:sp>
        <p:nvSpPr>
          <p:cNvPr id="162822" name="Oval 6"/>
          <p:cNvSpPr>
            <a:spLocks noChangeArrowheads="1"/>
          </p:cNvSpPr>
          <p:nvPr/>
        </p:nvSpPr>
        <p:spPr bwMode="auto">
          <a:xfrm>
            <a:off x="3543300" y="2489200"/>
            <a:ext cx="1892300" cy="10541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/>
              <a:t>LDO</a:t>
            </a:r>
          </a:p>
        </p:txBody>
      </p:sp>
      <p:sp>
        <p:nvSpPr>
          <p:cNvPr id="162823" name="Rectangle 7"/>
          <p:cNvSpPr>
            <a:spLocks noChangeArrowheads="1"/>
          </p:cNvSpPr>
          <p:nvPr/>
        </p:nvSpPr>
        <p:spPr bwMode="auto">
          <a:xfrm>
            <a:off x="698500" y="3911600"/>
            <a:ext cx="7696200" cy="342900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 i="1"/>
              <a:t>ação</a:t>
            </a:r>
          </a:p>
        </p:txBody>
      </p:sp>
      <p:sp>
        <p:nvSpPr>
          <p:cNvPr id="162824" name="Rectangle 8"/>
          <p:cNvSpPr>
            <a:spLocks noChangeArrowheads="1"/>
          </p:cNvSpPr>
          <p:nvPr/>
        </p:nvSpPr>
        <p:spPr bwMode="auto">
          <a:xfrm>
            <a:off x="711200" y="4483100"/>
            <a:ext cx="1955800" cy="520700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/>
              <a:t>Planejar</a:t>
            </a:r>
          </a:p>
        </p:txBody>
      </p:sp>
      <p:sp>
        <p:nvSpPr>
          <p:cNvPr id="162825" name="Rectangle 9"/>
          <p:cNvSpPr>
            <a:spLocks noChangeArrowheads="1"/>
          </p:cNvSpPr>
          <p:nvPr/>
        </p:nvSpPr>
        <p:spPr bwMode="auto">
          <a:xfrm>
            <a:off x="6438900" y="4483100"/>
            <a:ext cx="1955800" cy="520700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/>
              <a:t>Executar</a:t>
            </a:r>
          </a:p>
        </p:txBody>
      </p:sp>
      <p:sp>
        <p:nvSpPr>
          <p:cNvPr id="162826" name="Rectangle 10"/>
          <p:cNvSpPr>
            <a:spLocks noChangeArrowheads="1"/>
          </p:cNvSpPr>
          <p:nvPr/>
        </p:nvSpPr>
        <p:spPr bwMode="auto">
          <a:xfrm>
            <a:off x="3517900" y="4483100"/>
            <a:ext cx="1955800" cy="520700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/>
              <a:t>Orientar</a:t>
            </a:r>
          </a:p>
        </p:txBody>
      </p:sp>
      <p:sp>
        <p:nvSpPr>
          <p:cNvPr id="162827" name="Rectangle 11"/>
          <p:cNvSpPr>
            <a:spLocks noChangeArrowheads="1"/>
          </p:cNvSpPr>
          <p:nvPr/>
        </p:nvSpPr>
        <p:spPr bwMode="auto">
          <a:xfrm>
            <a:off x="736600" y="5562600"/>
            <a:ext cx="7658100" cy="863600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/>
              <a:t>Políticas Públicas e Programas de Governo</a:t>
            </a:r>
          </a:p>
        </p:txBody>
      </p:sp>
      <p:sp>
        <p:nvSpPr>
          <p:cNvPr id="162829" name="Line 13"/>
          <p:cNvSpPr>
            <a:spLocks noChangeShapeType="1"/>
          </p:cNvSpPr>
          <p:nvPr/>
        </p:nvSpPr>
        <p:spPr bwMode="auto">
          <a:xfrm flipH="1">
            <a:off x="2438400" y="1765300"/>
            <a:ext cx="444500" cy="698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30" name="Line 14"/>
          <p:cNvSpPr>
            <a:spLocks noChangeShapeType="1"/>
          </p:cNvSpPr>
          <p:nvPr/>
        </p:nvSpPr>
        <p:spPr bwMode="auto">
          <a:xfrm>
            <a:off x="4470400" y="1625600"/>
            <a:ext cx="0" cy="800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31" name="Line 15"/>
          <p:cNvSpPr>
            <a:spLocks noChangeShapeType="1"/>
          </p:cNvSpPr>
          <p:nvPr/>
        </p:nvSpPr>
        <p:spPr bwMode="auto">
          <a:xfrm>
            <a:off x="6413500" y="1727200"/>
            <a:ext cx="457200" cy="63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33" name="Line 17"/>
          <p:cNvSpPr>
            <a:spLocks noChangeShapeType="1"/>
          </p:cNvSpPr>
          <p:nvPr/>
        </p:nvSpPr>
        <p:spPr bwMode="auto">
          <a:xfrm>
            <a:off x="1828800" y="3530600"/>
            <a:ext cx="0" cy="939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34" name="Line 18"/>
          <p:cNvSpPr>
            <a:spLocks noChangeShapeType="1"/>
          </p:cNvSpPr>
          <p:nvPr/>
        </p:nvSpPr>
        <p:spPr bwMode="auto">
          <a:xfrm>
            <a:off x="4495800" y="3543300"/>
            <a:ext cx="0" cy="914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36" name="Line 20"/>
          <p:cNvSpPr>
            <a:spLocks noChangeShapeType="1"/>
          </p:cNvSpPr>
          <p:nvPr/>
        </p:nvSpPr>
        <p:spPr bwMode="auto">
          <a:xfrm>
            <a:off x="7251700" y="3568700"/>
            <a:ext cx="0" cy="889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37" name="Line 21"/>
          <p:cNvSpPr>
            <a:spLocks noChangeShapeType="1"/>
          </p:cNvSpPr>
          <p:nvPr/>
        </p:nvSpPr>
        <p:spPr bwMode="auto">
          <a:xfrm>
            <a:off x="4508500" y="5016500"/>
            <a:ext cx="0" cy="520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38" name="Line 22"/>
          <p:cNvSpPr>
            <a:spLocks noChangeShapeType="1"/>
          </p:cNvSpPr>
          <p:nvPr/>
        </p:nvSpPr>
        <p:spPr bwMode="auto">
          <a:xfrm>
            <a:off x="1828800" y="5016500"/>
            <a:ext cx="990600" cy="495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40" name="Line 24"/>
          <p:cNvSpPr>
            <a:spLocks noChangeShapeType="1"/>
          </p:cNvSpPr>
          <p:nvPr/>
        </p:nvSpPr>
        <p:spPr bwMode="auto">
          <a:xfrm flipH="1">
            <a:off x="6477000" y="5029200"/>
            <a:ext cx="660400" cy="495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2" name="Imagem 1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C6589668-F386-A959-D0D7-59D8B2951A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87252" y="555625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81100"/>
            <a:ext cx="8229600" cy="393700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600" b="1" dirty="0">
                <a:latin typeface="Arial Black" pitchFamily="34" charset="0"/>
              </a:rPr>
              <a:t>  </a:t>
            </a:r>
            <a:r>
              <a:rPr lang="pt-BR" sz="2000" b="1" dirty="0">
                <a:solidFill>
                  <a:schemeClr val="tx1"/>
                </a:solidFill>
              </a:rPr>
              <a:t>GESTÃO ORÇAMENTÁRIA PARTICIPATIVA</a:t>
            </a:r>
            <a:endParaRPr lang="pt-BR" sz="2800" dirty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27050" y="2090738"/>
            <a:ext cx="7835900" cy="3232150"/>
          </a:xfrm>
          <a:prstGeom prst="rect">
            <a:avLst/>
          </a:prstGeom>
        </p:spPr>
        <p:txBody>
          <a:bodyPr>
            <a:normAutofit/>
          </a:bodyPr>
          <a:lstStyle>
            <a:lvl1pPr marL="273050" indent="-2730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pt-BR" sz="1900"/>
              <a:t>Art. 44 da Lei n. 10.257, de 11 de julho de 2001 (Estatuto da Cidade):</a:t>
            </a:r>
          </a:p>
          <a:p>
            <a:pPr algn="just"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endParaRPr lang="pt-BR" sz="1900"/>
          </a:p>
          <a:p>
            <a:pPr algn="just"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pt-BR" sz="1900"/>
              <a:t>    </a:t>
            </a:r>
            <a:r>
              <a:rPr lang="pt-BR" sz="1900" i="1"/>
              <a:t>“No âmbito municipal, a gestão orçamentária participativa de que trata a alínea f do inciso III do art. 4º desta Lei incluirá a realização de debates, audiências e consultas públicas sobre as propostas do plano plurianual, da lei de diretrizes orçamentárias</a:t>
            </a:r>
            <a:r>
              <a:rPr lang="pt-BR" sz="1900" b="1" i="1"/>
              <a:t> </a:t>
            </a:r>
            <a:r>
              <a:rPr lang="pt-BR" sz="1900" i="1"/>
              <a:t>e do </a:t>
            </a:r>
            <a:r>
              <a:rPr lang="pt-BR" sz="1900" b="1" i="1" u="sng"/>
              <a:t>orçamento anual</a:t>
            </a:r>
            <a:r>
              <a:rPr lang="pt-BR" sz="1900" i="1"/>
              <a:t>, como condição obrigatória para sua aprovação pela Câmara Municipal.”</a:t>
            </a:r>
          </a:p>
        </p:txBody>
      </p:sp>
      <p:pic>
        <p:nvPicPr>
          <p:cNvPr id="2" name="Imagem 1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271E0BE4-6D35-83A0-0684-E86ACFC832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32932" y="631825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Espaço Reservado para Número de Slide 5"/>
          <p:cNvSpPr txBox="1">
            <a:spLocks noGrp="1"/>
          </p:cNvSpPr>
          <p:nvPr/>
        </p:nvSpPr>
        <p:spPr bwMode="auto">
          <a:xfrm>
            <a:off x="6715125" y="6286500"/>
            <a:ext cx="19050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endParaRPr lang="pt-BR" sz="2000">
              <a:latin typeface="Arial Black" pitchFamily="34" charset="0"/>
            </a:endParaRPr>
          </a:p>
        </p:txBody>
      </p:sp>
      <p:sp>
        <p:nvSpPr>
          <p:cNvPr id="22537" name="Rectangle 84"/>
          <p:cNvSpPr>
            <a:spLocks noChangeArrowheads="1"/>
          </p:cNvSpPr>
          <p:nvPr/>
        </p:nvSpPr>
        <p:spPr bwMode="auto">
          <a:xfrm>
            <a:off x="813052" y="266700"/>
            <a:ext cx="71247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/>
            <a:endParaRPr lang="pt-BR" sz="2400" b="1" dirty="0">
              <a:latin typeface="+mj-lt"/>
            </a:endParaRPr>
          </a:p>
          <a:p>
            <a:pPr algn="ctr"/>
            <a:endParaRPr lang="pt-BR" sz="2400" b="1" dirty="0">
              <a:latin typeface="+mj-lt"/>
            </a:endParaRPr>
          </a:p>
          <a:p>
            <a:pPr algn="ctr"/>
            <a:endParaRPr lang="pt-BR" sz="2400" b="1" dirty="0">
              <a:latin typeface="+mj-lt"/>
            </a:endParaRPr>
          </a:p>
          <a:p>
            <a:pPr algn="ctr"/>
            <a:endParaRPr lang="pt-BR" sz="2400" b="1" dirty="0">
              <a:latin typeface="+mj-lt"/>
            </a:endParaRPr>
          </a:p>
          <a:p>
            <a:pPr algn="ctr"/>
            <a:endParaRPr lang="pt-BR" sz="2400" b="1" dirty="0">
              <a:latin typeface="+mj-lt"/>
            </a:endParaRPr>
          </a:p>
          <a:p>
            <a:pPr algn="ctr"/>
            <a:r>
              <a:rPr lang="pt-BR" sz="2400" b="1" dirty="0">
                <a:latin typeface="+mj-lt"/>
              </a:rPr>
              <a:t>PROJEÇÃO DAS RECEITAS</a:t>
            </a:r>
          </a:p>
          <a:p>
            <a:pPr algn="ctr"/>
            <a:r>
              <a:rPr lang="pt-BR" b="1" dirty="0">
                <a:latin typeface="+mj-lt"/>
              </a:rPr>
              <a:t>LEI ORÇAMENTÁRIA ANUAL 2026</a:t>
            </a:r>
          </a:p>
          <a:p>
            <a:pPr algn="ctr"/>
            <a:r>
              <a:rPr lang="pt-BR" b="1" dirty="0">
                <a:latin typeface="+mj-lt"/>
              </a:rPr>
              <a:t>RECEITAS POR CATEGORIA ECONÔMICA</a:t>
            </a:r>
          </a:p>
        </p:txBody>
      </p:sp>
      <p:pic>
        <p:nvPicPr>
          <p:cNvPr id="4" name="Imagem 3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600A2D31-37C1-B5B6-A2C1-D356DCD7BB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41985" y="508330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6A5C105-88E8-EE05-4672-E76BA92801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45" y="1153186"/>
            <a:ext cx="7769340" cy="513331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70" name="Rectangle 84"/>
          <p:cNvSpPr>
            <a:spLocks noChangeArrowheads="1"/>
          </p:cNvSpPr>
          <p:nvPr/>
        </p:nvSpPr>
        <p:spPr bwMode="auto">
          <a:xfrm>
            <a:off x="927100" y="192088"/>
            <a:ext cx="71247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/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PROJEÇÃO DAS RECEITAS </a:t>
            </a:r>
          </a:p>
          <a:p>
            <a:pPr algn="ctr"/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LEI ORÇAMENTÁRIA ANUAL 2026</a:t>
            </a:r>
          </a:p>
        </p:txBody>
      </p:sp>
      <p:graphicFrame>
        <p:nvGraphicFramePr>
          <p:cNvPr id="2" name="Gráfico 1"/>
          <p:cNvGraphicFramePr/>
          <p:nvPr>
            <p:extLst>
              <p:ext uri="{D42A27DB-BD31-4B8C-83A1-F6EECF244321}">
                <p14:modId xmlns:p14="http://schemas.microsoft.com/office/powerpoint/2010/main" val="1853349774"/>
              </p:ext>
            </p:extLst>
          </p:nvPr>
        </p:nvGraphicFramePr>
        <p:xfrm>
          <a:off x="76200" y="1330036"/>
          <a:ext cx="8989218" cy="5355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Imagem 3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31374F46-13BF-C1D4-E59C-81B63D00C8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14824" y="539750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7087D009-7EF7-61E1-2FE0-7F4294A15CDD}"/>
              </a:ext>
            </a:extLst>
          </p:cNvPr>
          <p:cNvGraphicFramePr>
            <a:graphicFrameLocks/>
          </p:cNvGraphicFramePr>
          <p:nvPr/>
        </p:nvGraphicFramePr>
        <p:xfrm>
          <a:off x="1019175" y="919162"/>
          <a:ext cx="7105649" cy="5019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Espaço Reservado para Número de Slide 4"/>
          <p:cNvSpPr txBox="1">
            <a:spLocks noGrp="1"/>
          </p:cNvSpPr>
          <p:nvPr/>
        </p:nvSpPr>
        <p:spPr bwMode="auto">
          <a:xfrm>
            <a:off x="6715125" y="6286500"/>
            <a:ext cx="19050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endParaRPr lang="pt-BR" sz="2000">
              <a:latin typeface="Arial Black" pitchFamily="34" charset="0"/>
            </a:endParaRPr>
          </a:p>
        </p:txBody>
      </p:sp>
      <p:sp>
        <p:nvSpPr>
          <p:cNvPr id="29704" name="Rectangle 84"/>
          <p:cNvSpPr>
            <a:spLocks noChangeArrowheads="1"/>
          </p:cNvSpPr>
          <p:nvPr/>
        </p:nvSpPr>
        <p:spPr bwMode="auto">
          <a:xfrm>
            <a:off x="1054100" y="452955"/>
            <a:ext cx="7124700" cy="113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/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DESPESAS LOA 2026</a:t>
            </a:r>
          </a:p>
        </p:txBody>
      </p:sp>
      <p:pic>
        <p:nvPicPr>
          <p:cNvPr id="1976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2385459"/>
            <a:ext cx="45339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4B804847-2B76-3C22-A3A2-4DF17985A5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23878" y="628445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45" name="Rectangle 84"/>
          <p:cNvSpPr>
            <a:spLocks noChangeArrowheads="1"/>
          </p:cNvSpPr>
          <p:nvPr/>
        </p:nvSpPr>
        <p:spPr bwMode="auto">
          <a:xfrm>
            <a:off x="1075789" y="-153901"/>
            <a:ext cx="71247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/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PROJEÇÃO DAS DESPESAS</a:t>
            </a:r>
          </a:p>
          <a:p>
            <a:pPr algn="ctr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LEI ORÇAMENTÁRIA ANUAL 2026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7369521" y="6253019"/>
            <a:ext cx="177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/>
              <a:t>VALORES PASSÍVEIS DE ALTERAÇÃO POR OCASIÃO DO FECHAMENTO DO PROJETO DE LEI</a:t>
            </a:r>
          </a:p>
        </p:txBody>
      </p:sp>
      <p:pic>
        <p:nvPicPr>
          <p:cNvPr id="7" name="Imagem 6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678947DE-1DC5-BA7A-7975-8A8FA46AD5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8197" y="0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E9BA99F-C5F1-1654-A457-88DCB7555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014" y="605023"/>
            <a:ext cx="8637006" cy="567652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276350" y="157415"/>
            <a:ext cx="5934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PROJEÇÃO DE DESPESAS</a:t>
            </a:r>
          </a:p>
          <a:p>
            <a:pPr algn="ctr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LEI ORÇAMENTÁRIA ANUAL - 2026</a:t>
            </a:r>
          </a:p>
        </p:txBody>
      </p:sp>
      <p:pic>
        <p:nvPicPr>
          <p:cNvPr id="7" name="Imagem 6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09925A1B-6343-C206-172A-F4435DA7E3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0874" y="609374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7EC6D03-DB24-9AD9-53B0-3FA0B2B94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92" y="1279973"/>
            <a:ext cx="8577815" cy="429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361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7" name="Rectangle 84"/>
          <p:cNvSpPr>
            <a:spLocks noChangeArrowheads="1"/>
          </p:cNvSpPr>
          <p:nvPr/>
        </p:nvSpPr>
        <p:spPr bwMode="auto">
          <a:xfrm>
            <a:off x="1161311" y="2041451"/>
            <a:ext cx="7124700" cy="3178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/>
            <a:r>
              <a:rPr lang="pt-BR" sz="3200" dirty="0">
                <a:solidFill>
                  <a:schemeClr val="tx2"/>
                </a:solidFill>
                <a:latin typeface="Arial Black" pitchFamily="34" charset="0"/>
              </a:rPr>
              <a:t>Obrigado!</a:t>
            </a:r>
            <a:br>
              <a:rPr lang="pt-BR" sz="3200" dirty="0">
                <a:solidFill>
                  <a:schemeClr val="tx2"/>
                </a:solidFill>
                <a:latin typeface="Arial Black" pitchFamily="34" charset="0"/>
              </a:rPr>
            </a:br>
            <a:br>
              <a:rPr lang="pt-BR" sz="3200" dirty="0">
                <a:solidFill>
                  <a:schemeClr val="tx2"/>
                </a:solidFill>
                <a:latin typeface="Arial Black" pitchFamily="34" charset="0"/>
              </a:rPr>
            </a:br>
            <a:r>
              <a:rPr lang="pt-BR" sz="2400" dirty="0">
                <a:solidFill>
                  <a:schemeClr val="tx2"/>
                </a:solidFill>
                <a:latin typeface="Arial Black" pitchFamily="34" charset="0"/>
              </a:rPr>
              <a:t>Prefeitura de Itapevi</a:t>
            </a:r>
          </a:p>
          <a:p>
            <a:pPr algn="ctr"/>
            <a:br>
              <a:rPr lang="pt-BR" sz="2400" dirty="0">
                <a:solidFill>
                  <a:schemeClr val="tx2"/>
                </a:solidFill>
                <a:latin typeface="Arial Black" pitchFamily="34" charset="0"/>
              </a:rPr>
            </a:br>
            <a:r>
              <a:rPr lang="pt-BR" sz="2400" dirty="0">
                <a:solidFill>
                  <a:schemeClr val="tx2"/>
                </a:solidFill>
                <a:latin typeface="Arial Black" pitchFamily="34" charset="0"/>
              </a:rPr>
              <a:t>Secretaria de Fazenda e Patrimônio</a:t>
            </a:r>
          </a:p>
          <a:p>
            <a:pPr algn="ctr"/>
            <a:br>
              <a:rPr lang="pt-BR" sz="2400" dirty="0">
                <a:solidFill>
                  <a:schemeClr val="tx2"/>
                </a:solidFill>
                <a:latin typeface="Arial Black" pitchFamily="34" charset="0"/>
              </a:rPr>
            </a:br>
            <a:r>
              <a:rPr lang="pt-BR" sz="2400" dirty="0">
                <a:solidFill>
                  <a:schemeClr val="tx2"/>
                </a:solidFill>
                <a:latin typeface="Arial Black" pitchFamily="34" charset="0"/>
              </a:rPr>
              <a:t>Departamento de Contabilidade</a:t>
            </a:r>
            <a:br>
              <a:rPr lang="pt-BR" sz="3200" dirty="0">
                <a:latin typeface="Arial Black" pitchFamily="34" charset="0"/>
              </a:rPr>
            </a:br>
            <a:br>
              <a:rPr lang="pt-BR" sz="3200" dirty="0">
                <a:latin typeface="Arial Black" pitchFamily="34" charset="0"/>
              </a:rPr>
            </a:br>
            <a:r>
              <a:rPr lang="pt-BR" sz="2400" dirty="0">
                <a:solidFill>
                  <a:schemeClr val="tx2"/>
                </a:solidFill>
                <a:latin typeface="Arial Black" pitchFamily="34" charset="0"/>
              </a:rPr>
              <a:t>contabilidade@itapevi.sp.gov.br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Circuito</Template>
  <TotalTime>5528</TotalTime>
  <Words>375</Words>
  <Application>Microsoft Office PowerPoint</Application>
  <PresentationFormat>Apresentação na tela (4:3)</PresentationFormat>
  <Paragraphs>66</Paragraphs>
  <Slides>16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4" baseType="lpstr">
      <vt:lpstr>Arial</vt:lpstr>
      <vt:lpstr>Arial Black</vt:lpstr>
      <vt:lpstr>Calibri</vt:lpstr>
      <vt:lpstr>Tahoma</vt:lpstr>
      <vt:lpstr>Times New Roman</vt:lpstr>
      <vt:lpstr>Tw Cen MT</vt:lpstr>
      <vt:lpstr>Wingdings 2</vt:lpstr>
      <vt:lpstr>Circuito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Instrumentos de Planejamento</vt:lpstr>
      <vt:lpstr>Apresentação do PowerPoint</vt:lpstr>
      <vt:lpstr>  GESTÃO ORÇAMENTÁRIA PARTICIPATIVA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PMJ 116604</dc:creator>
  <cp:lastModifiedBy>PMI 155067</cp:lastModifiedBy>
  <cp:revision>307</cp:revision>
  <cp:lastPrinted>2021-09-24T15:19:42Z</cp:lastPrinted>
  <dcterms:created xsi:type="dcterms:W3CDTF">2005-05-12T15:37:46Z</dcterms:created>
  <dcterms:modified xsi:type="dcterms:W3CDTF">2025-09-23T16:42:41Z</dcterms:modified>
</cp:coreProperties>
</file>