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>
  <p:sldMasterIdLst>
    <p:sldMasterId id="2147483648" r:id="rId1"/>
  </p:sldMasterIdLst>
  <p:notesMasterIdLst>
    <p:notesMasterId r:id="rId20"/>
  </p:notesMasterIdLst>
  <p:handoutMasterIdLst>
    <p:handoutMasterId r:id="rId21"/>
  </p:handoutMasterIdLst>
  <p:sldIdLst>
    <p:sldId id="367" r:id="rId2"/>
    <p:sldId id="305" r:id="rId3"/>
    <p:sldId id="404" r:id="rId4"/>
    <p:sldId id="409" r:id="rId5"/>
    <p:sldId id="385" r:id="rId6"/>
    <p:sldId id="386" r:id="rId7"/>
    <p:sldId id="400" r:id="rId8"/>
    <p:sldId id="401" r:id="rId9"/>
    <p:sldId id="387" r:id="rId10"/>
    <p:sldId id="402" r:id="rId11"/>
    <p:sldId id="398" r:id="rId12"/>
    <p:sldId id="392" r:id="rId13"/>
    <p:sldId id="403" r:id="rId14"/>
    <p:sldId id="410" r:id="rId15"/>
    <p:sldId id="399" r:id="rId16"/>
    <p:sldId id="407" r:id="rId17"/>
    <p:sldId id="408" r:id="rId18"/>
    <p:sldId id="396" r:id="rId19"/>
  </p:sldIdLst>
  <p:sldSz cx="9144000" cy="6858000" type="screen4x3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showAnimation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0000FF"/>
    <a:srgbClr val="CC3300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2" autoAdjust="0"/>
    <p:restoredTop sz="98279" autoAdjust="0"/>
  </p:normalViewPr>
  <p:slideViewPr>
    <p:cSldViewPr snapToGrid="0" showGuides="1">
      <p:cViewPr varScale="1">
        <p:scale>
          <a:sx n="106" d="100"/>
          <a:sy n="106" d="100"/>
        </p:scale>
        <p:origin x="1764" y="1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6/11/relationships/changesInfo" Target="changesInfos/changesInfo1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etícia Araújo" userId="2f8c41fc808d80d9" providerId="LiveId" clId="{97836C3C-6C4D-4FA6-A0A5-7371625FB1F4}"/>
    <pc:docChg chg="modSld">
      <pc:chgData name="Letícia Araújo" userId="2f8c41fc808d80d9" providerId="LiveId" clId="{97836C3C-6C4D-4FA6-A0A5-7371625FB1F4}" dt="2025-02-12T12:55:19.371" v="37" actId="1076"/>
      <pc:docMkLst>
        <pc:docMk/>
      </pc:docMkLst>
      <pc:sldChg chg="modSp mod">
        <pc:chgData name="Letícia Araújo" userId="2f8c41fc808d80d9" providerId="LiveId" clId="{97836C3C-6C4D-4FA6-A0A5-7371625FB1F4}" dt="2025-02-12T12:55:19.371" v="37" actId="1076"/>
        <pc:sldMkLst>
          <pc:docMk/>
          <pc:sldMk cId="0" sldId="400"/>
        </pc:sldMkLst>
        <pc:spChg chg="mod">
          <ac:chgData name="Letícia Araújo" userId="2f8c41fc808d80d9" providerId="LiveId" clId="{97836C3C-6C4D-4FA6-A0A5-7371625FB1F4}" dt="2025-02-12T12:55:19.371" v="37" actId="1076"/>
          <ac:spMkLst>
            <pc:docMk/>
            <pc:sldMk cId="0" sldId="400"/>
            <ac:spMk id="7" creationId="{00000000-0000-0000-0000-000000000000}"/>
          </ac:spMkLst>
        </pc:spChg>
      </pc:sldChg>
      <pc:sldChg chg="addSp modSp mod">
        <pc:chgData name="Letícia Araújo" userId="2f8c41fc808d80d9" providerId="LiveId" clId="{97836C3C-6C4D-4FA6-A0A5-7371625FB1F4}" dt="2025-02-12T12:53:11.113" v="22" actId="1076"/>
        <pc:sldMkLst>
          <pc:docMk/>
          <pc:sldMk cId="0" sldId="404"/>
        </pc:sldMkLst>
        <pc:spChg chg="mod">
          <ac:chgData name="Letícia Araújo" userId="2f8c41fc808d80d9" providerId="LiveId" clId="{97836C3C-6C4D-4FA6-A0A5-7371625FB1F4}" dt="2025-02-12T12:53:02.578" v="20" actId="1076"/>
          <ac:spMkLst>
            <pc:docMk/>
            <pc:sldMk cId="0" sldId="404"/>
            <ac:spMk id="3" creationId="{462FF2E6-B83F-829E-1037-4F3632D53769}"/>
          </ac:spMkLst>
        </pc:spChg>
        <pc:spChg chg="mod">
          <ac:chgData name="Letícia Araújo" userId="2f8c41fc808d80d9" providerId="LiveId" clId="{97836C3C-6C4D-4FA6-A0A5-7371625FB1F4}" dt="2025-02-12T12:53:06.946" v="21" actId="1076"/>
          <ac:spMkLst>
            <pc:docMk/>
            <pc:sldMk cId="0" sldId="404"/>
            <ac:spMk id="6" creationId="{00000000-0000-0000-0000-000000000000}"/>
          </ac:spMkLst>
        </pc:spChg>
        <pc:picChg chg="add mod">
          <ac:chgData name="Letícia Araújo" userId="2f8c41fc808d80d9" providerId="LiveId" clId="{97836C3C-6C4D-4FA6-A0A5-7371625FB1F4}" dt="2025-02-12T12:52:57.714" v="19" actId="1076"/>
          <ac:picMkLst>
            <pc:docMk/>
            <pc:sldMk cId="0" sldId="404"/>
            <ac:picMk id="5" creationId="{FDFD3D00-D2E2-E68F-11DC-273C1CF5B697}"/>
          </ac:picMkLst>
        </pc:picChg>
        <pc:picChg chg="add mod">
          <ac:chgData name="Letícia Araújo" userId="2f8c41fc808d80d9" providerId="LiveId" clId="{97836C3C-6C4D-4FA6-A0A5-7371625FB1F4}" dt="2025-02-12T12:53:11.113" v="22" actId="1076"/>
          <ac:picMkLst>
            <pc:docMk/>
            <pc:sldMk cId="0" sldId="404"/>
            <ac:picMk id="8" creationId="{B56CED5B-3651-C180-FC32-238965265AD5}"/>
          </ac:picMkLst>
        </pc:picChg>
      </pc:sldChg>
      <pc:sldChg chg="addSp modSp mod">
        <pc:chgData name="Letícia Araújo" userId="2f8c41fc808d80d9" providerId="LiveId" clId="{97836C3C-6C4D-4FA6-A0A5-7371625FB1F4}" dt="2025-02-12T12:54:16.339" v="31" actId="14100"/>
        <pc:sldMkLst>
          <pc:docMk/>
          <pc:sldMk cId="0" sldId="409"/>
        </pc:sldMkLst>
        <pc:spChg chg="mod">
          <ac:chgData name="Letícia Araújo" userId="2f8c41fc808d80d9" providerId="LiveId" clId="{97836C3C-6C4D-4FA6-A0A5-7371625FB1F4}" dt="2025-02-12T12:54:16.339" v="31" actId="14100"/>
          <ac:spMkLst>
            <pc:docMk/>
            <pc:sldMk cId="0" sldId="409"/>
            <ac:spMk id="6" creationId="{00000000-0000-0000-0000-000000000000}"/>
          </ac:spMkLst>
        </pc:spChg>
        <pc:spChg chg="mod">
          <ac:chgData name="Letícia Araújo" userId="2f8c41fc808d80d9" providerId="LiveId" clId="{97836C3C-6C4D-4FA6-A0A5-7371625FB1F4}" dt="2025-02-12T12:54:03.210" v="28" actId="1076"/>
          <ac:spMkLst>
            <pc:docMk/>
            <pc:sldMk cId="0" sldId="409"/>
            <ac:spMk id="17415" creationId="{00000000-0000-0000-0000-000000000000}"/>
          </ac:spMkLst>
        </pc:spChg>
        <pc:picChg chg="add mod">
          <ac:chgData name="Letícia Araújo" userId="2f8c41fc808d80d9" providerId="LiveId" clId="{97836C3C-6C4D-4FA6-A0A5-7371625FB1F4}" dt="2025-02-12T12:54:09.394" v="29" actId="14100"/>
          <ac:picMkLst>
            <pc:docMk/>
            <pc:sldMk cId="0" sldId="409"/>
            <ac:picMk id="3" creationId="{3ABC04C0-7EA9-D29C-22CA-E8AC182FF36B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3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 dirty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3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587FF39E-5711-4B4C-A5D1-24D26E5BF4D5}" type="datetimeFigureOut">
              <a:rPr lang="pt-BR"/>
              <a:t>12/02/2025</a:t>
            </a:fld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2"/>
          </p:nvPr>
        </p:nvSpPr>
        <p:spPr>
          <a:xfrm>
            <a:off x="0" y="9428710"/>
            <a:ext cx="2946400" cy="4963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 dirty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3"/>
          </p:nvPr>
        </p:nvSpPr>
        <p:spPr>
          <a:xfrm>
            <a:off x="3849688" y="9428710"/>
            <a:ext cx="2946400" cy="496333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defRPr sz="1200"/>
            </a:lvl1pPr>
          </a:lstStyle>
          <a:p>
            <a:pPr>
              <a:defRPr/>
            </a:pPr>
            <a:fld id="{67FE299A-559E-4320-B638-BB330180B513}" type="slidenum">
              <a:rPr lang="pt-BR" altLang="pt-BR"/>
              <a:t>‹nº›</a:t>
            </a:fld>
            <a:endParaRPr lang="pt-BR" altLang="pt-BR" dirty="0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2944813" cy="494736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837" tIns="45918" rIns="91837" bIns="45918" numCol="1" anchor="t" anchorCtr="0" compatLnSpc="1"/>
          <a:lstStyle>
            <a:lvl1pPr defTabSz="919480" eaLnBrk="1" hangingPunct="1">
              <a:defRPr sz="1200" dirty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1277" y="1"/>
            <a:ext cx="2944813" cy="494736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837" tIns="45918" rIns="91837" bIns="45918" numCol="1" anchor="t" anchorCtr="0" compatLnSpc="1"/>
          <a:lstStyle>
            <a:lvl1pPr algn="r" defTabSz="919480" eaLnBrk="1" hangingPunct="1">
              <a:defRPr sz="1200" dirty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286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20750" y="746125"/>
            <a:ext cx="4960938" cy="37211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</p:spPr>
      </p:sp>
      <p:sp>
        <p:nvSpPr>
          <p:cNvPr id="1638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450" y="4717547"/>
            <a:ext cx="5438775" cy="446379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837" tIns="45918" rIns="91837" bIns="45918" numCol="1" anchor="t" anchorCtr="0" compatLnSpc="1"/>
          <a:lstStyle/>
          <a:p>
            <a:pPr lvl="0"/>
            <a:r>
              <a:rPr lang="pt-BR" noProof="0"/>
              <a:t>Clique para editar os estilos do texto mestre</a:t>
            </a:r>
          </a:p>
          <a:p>
            <a:pPr lvl="1"/>
            <a:r>
              <a:rPr lang="pt-BR" noProof="0"/>
              <a:t>Segundo nível</a:t>
            </a:r>
          </a:p>
          <a:p>
            <a:pPr lvl="2"/>
            <a:r>
              <a:rPr lang="pt-BR" noProof="0"/>
              <a:t>Terceiro nível</a:t>
            </a:r>
          </a:p>
          <a:p>
            <a:pPr lvl="3"/>
            <a:r>
              <a:rPr lang="pt-BR" noProof="0"/>
              <a:t>Quarto nível</a:t>
            </a:r>
          </a:p>
          <a:p>
            <a:pPr lvl="4"/>
            <a:r>
              <a:rPr lang="pt-BR" noProof="0"/>
              <a:t>Quinto nível</a:t>
            </a:r>
          </a:p>
        </p:txBody>
      </p:sp>
      <p:sp>
        <p:nvSpPr>
          <p:cNvPr id="1639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428711"/>
            <a:ext cx="2944813" cy="494736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837" tIns="45918" rIns="91837" bIns="45918" numCol="1" anchor="b" anchorCtr="0" compatLnSpc="1"/>
          <a:lstStyle>
            <a:lvl1pPr defTabSz="919480" eaLnBrk="1" hangingPunct="1">
              <a:defRPr sz="1200" dirty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639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1277" y="9428711"/>
            <a:ext cx="2944813" cy="494736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837" tIns="45918" rIns="91837" bIns="45918" numCol="1" anchor="b" anchorCtr="0" compatLnSpc="1"/>
          <a:lstStyle>
            <a:lvl1pPr algn="r" defTabSz="919480" eaLnBrk="1" hangingPunct="1">
              <a:defRPr sz="1200"/>
            </a:lvl1pPr>
          </a:lstStyle>
          <a:p>
            <a:pPr>
              <a:defRPr/>
            </a:pPr>
            <a:fld id="{6DD1F731-CB45-4073-8F77-10B57C63D377}" type="slidenum">
              <a:rPr lang="pt-BR" altLang="pt-BR"/>
              <a:t>‹nº›</a:t>
            </a:fld>
            <a:endParaRPr lang="pt-BR" altLang="pt-BR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ext Box 2"/>
          <p:cNvSpPr txBox="1">
            <a:spLocks noChangeArrowheads="1"/>
          </p:cNvSpPr>
          <p:nvPr/>
        </p:nvSpPr>
        <p:spPr bwMode="auto">
          <a:xfrm>
            <a:off x="984251" y="745297"/>
            <a:ext cx="4830763" cy="3721691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</a:ln>
        </p:spPr>
        <p:txBody>
          <a:bodyPr wrap="none" anchor="ctr"/>
          <a:lstStyle/>
          <a:p>
            <a:pPr eaLnBrk="1" hangingPunct="1"/>
            <a:endParaRPr lang="pt-BR" altLang="pt-BR" sz="1800"/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/>
          </p:nvPr>
        </p:nvSpPr>
        <p:spPr>
          <a:xfrm>
            <a:off x="906463" y="4715953"/>
            <a:ext cx="4983162" cy="4465391"/>
          </a:xfrm>
          <a:noFill/>
        </p:spPr>
        <p:txBody>
          <a:bodyPr wrap="none" anchor="ctr"/>
          <a:lstStyle/>
          <a:p>
            <a:pPr eaLnBrk="1" hangingPunct="1"/>
            <a:endParaRPr lang="pt-BR" altLang="pt-BR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71316" cy="6874935"/>
            <a:chOff x="-8466" y="-8468"/>
            <a:chExt cx="9171316" cy="6874935"/>
          </a:xfrm>
        </p:grpSpPr>
        <p:cxnSp>
          <p:nvCxnSpPr>
            <p:cNvPr id="28" name="Straight Connector 2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Freeform 2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Freeform 3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Freeform 3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Freeform 3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4" name="Freeform 3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5" name="Freeform 34"/>
            <p:cNvSpPr/>
            <p:nvPr/>
          </p:nvSpPr>
          <p:spPr>
            <a:xfrm>
              <a:off x="8094165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6" name="Freeform 35"/>
            <p:cNvSpPr/>
            <p:nvPr/>
          </p:nvSpPr>
          <p:spPr>
            <a:xfrm>
              <a:off x="8068764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1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6E507F2-4BC6-4DBD-B5B6-1876E04162FE}" type="datetime1">
              <a:rPr lang="pt-BR" smtClean="0"/>
              <a:t>12/02/2025</a:t>
            </a:fld>
            <a:endParaRPr lang="pt-B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DD78308-626E-45D0-A5FF-496B999E970C}" type="slidenum">
              <a:rPr lang="pt-BR" altLang="pt-BR" smtClean="0"/>
              <a:t>‹nº›</a:t>
            </a:fld>
            <a:endParaRPr lang="pt-BR" altLang="pt-BR" dirty="0"/>
          </a:p>
        </p:txBody>
      </p:sp>
    </p:spTree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408CBF6-DDDD-4566-8E5B-CF1DBF968582}" type="datetime1">
              <a:rPr lang="pt-BR" smtClean="0"/>
              <a:t>12/02/2025</a:t>
            </a:fld>
            <a:endParaRPr lang="pt-B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D67BE1D-29A4-4A19-B622-53836CC2DEDF}" type="slidenum">
              <a:rPr lang="pt-BR" altLang="pt-BR" smtClean="0"/>
              <a:t>‹nº›</a:t>
            </a:fld>
            <a:endParaRPr lang="pt-BR" altLang="pt-BR" dirty="0"/>
          </a:p>
        </p:txBody>
      </p:sp>
    </p:spTree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ED4A9C8-FF4D-4361-A16D-944A2E2F7B1F}" type="datetime1">
              <a:rPr lang="pt-BR" smtClean="0"/>
              <a:t>12/02/2025</a:t>
            </a:fld>
            <a:endParaRPr lang="pt-B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D9AB6D4-4884-4CAE-8464-BA259B282BAE}" type="slidenum">
              <a:rPr lang="pt-BR" altLang="pt-BR" smtClean="0"/>
              <a:t>‹nº›</a:t>
            </a:fld>
            <a:endParaRPr lang="pt-BR" altLang="pt-BR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6E507F2-4BC6-4DBD-B5B6-1876E04162FE}" type="datetime1">
              <a:rPr lang="pt-BR" smtClean="0"/>
              <a:t>12/02/2025</a:t>
            </a:fld>
            <a:endParaRPr lang="pt-B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DD78308-626E-45D0-A5FF-496B999E970C}" type="slidenum">
              <a:rPr lang="pt-BR" altLang="pt-BR" smtClean="0"/>
              <a:t>‹nº›</a:t>
            </a:fld>
            <a:endParaRPr lang="pt-BR" altLang="pt-BR" dirty="0"/>
          </a:p>
        </p:txBody>
      </p:sp>
    </p:spTree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 hasCustomPrompt="1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6E507F2-4BC6-4DBD-B5B6-1876E04162FE}" type="datetime1">
              <a:rPr lang="pt-BR" smtClean="0"/>
              <a:t>12/02/2025</a:t>
            </a:fld>
            <a:endParaRPr lang="pt-BR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DD78308-626E-45D0-A5FF-496B999E970C}" type="slidenum">
              <a:rPr lang="pt-BR" altLang="pt-BR" smtClean="0"/>
              <a:t>‹nº›</a:t>
            </a:fld>
            <a:endParaRPr lang="pt-BR" altLang="pt-BR" dirty="0"/>
          </a:p>
        </p:txBody>
      </p:sp>
    </p:spTree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6E507F2-4BC6-4DBD-B5B6-1876E04162FE}" type="datetime1">
              <a:rPr lang="pt-BR" smtClean="0"/>
              <a:t>12/02/2025</a:t>
            </a:fld>
            <a:endParaRPr lang="pt-BR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DD78308-626E-45D0-A5FF-496B999E970C}" type="slidenum">
              <a:rPr lang="pt-BR" altLang="pt-BR" smtClean="0"/>
              <a:t>‹nº›</a:t>
            </a:fld>
            <a:endParaRPr lang="pt-BR" altLang="pt-BR" dirty="0"/>
          </a:p>
        </p:txBody>
      </p:sp>
    </p:spTree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408CBF6-DDDD-4566-8E5B-CF1DBF968582}" type="datetime1">
              <a:rPr lang="pt-BR" smtClean="0"/>
              <a:t>12/02/2025</a:t>
            </a:fld>
            <a:endParaRPr lang="pt-BR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D67BE1D-29A4-4A19-B622-53836CC2DEDF}" type="slidenum">
              <a:rPr lang="pt-BR" altLang="pt-BR" smtClean="0"/>
              <a:t>‹nº›</a:t>
            </a:fld>
            <a:endParaRPr lang="pt-BR" altLang="pt-BR" dirty="0"/>
          </a:p>
        </p:txBody>
      </p:sp>
    </p:spTree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85C5757-E372-4747-9A6D-C671DD60C019}" type="datetime1">
              <a:rPr lang="pt-BR" smtClean="0"/>
              <a:t>12/02/2025</a:t>
            </a:fld>
            <a:endParaRPr lang="pt-B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FCA93A9-F1A5-47D8-996F-77277799E3A6}" type="slidenum">
              <a:rPr lang="pt-BR" altLang="pt-BR" smtClean="0"/>
              <a:t>‹nº›</a:t>
            </a:fld>
            <a:endParaRPr lang="pt-BR" altLang="pt-BR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6E507F2-4BC6-4DBD-B5B6-1876E04162FE}" type="datetime1">
              <a:rPr lang="pt-BR" smtClean="0"/>
              <a:t>12/02/2025</a:t>
            </a:fld>
            <a:endParaRPr lang="pt-B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DD78308-626E-45D0-A5FF-496B999E970C}" type="slidenum">
              <a:rPr lang="pt-BR" altLang="pt-BR" smtClean="0"/>
              <a:t>‹nº›</a:t>
            </a:fld>
            <a:endParaRPr lang="pt-BR" altLang="pt-BR" dirty="0"/>
          </a:p>
        </p:txBody>
      </p:sp>
    </p:spTree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e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6E507F2-4BC6-4DBD-B5B6-1876E04162FE}" type="datetime1">
              <a:rPr lang="pt-BR" smtClean="0"/>
              <a:t>12/02/2025</a:t>
            </a:fld>
            <a:endParaRPr lang="pt-B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DD78308-626E-45D0-A5FF-496B999E970C}" type="slidenum">
              <a:rPr lang="pt-BR" altLang="pt-BR" smtClean="0"/>
              <a:t>‹nº›</a:t>
            </a:fld>
            <a:endParaRPr lang="pt-BR" altLang="pt-BR" dirty="0"/>
          </a:p>
        </p:txBody>
      </p:sp>
    </p:spTree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çã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6E507F2-4BC6-4DBD-B5B6-1876E04162FE}" type="datetime1">
              <a:rPr lang="pt-BR" smtClean="0"/>
              <a:t>12/02/2025</a:t>
            </a:fld>
            <a:endParaRPr lang="pt-B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DD78308-626E-45D0-A5FF-496B999E970C}" type="slidenum">
              <a:rPr lang="pt-BR" altLang="pt-BR" smtClean="0"/>
              <a:t>‹nº›</a:t>
            </a:fld>
            <a:endParaRPr lang="pt-BR" altLang="pt-BR" dirty="0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 panose="020B0604020202020204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 panose="020B0604020202020204"/>
              </a:rPr>
              <a:t>”</a:t>
            </a:r>
          </a:p>
        </p:txBody>
      </p:sp>
    </p:spTree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ão de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6E507F2-4BC6-4DBD-B5B6-1876E04162FE}" type="datetime1">
              <a:rPr lang="pt-BR" smtClean="0"/>
              <a:t>12/02/2025</a:t>
            </a:fld>
            <a:endParaRPr lang="pt-B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DD78308-626E-45D0-A5FF-496B999E970C}" type="slidenum">
              <a:rPr lang="pt-BR" altLang="pt-BR" smtClean="0"/>
              <a:t>‹nº›</a:t>
            </a:fld>
            <a:endParaRPr lang="pt-BR" altLang="pt-BR" dirty="0"/>
          </a:p>
        </p:txBody>
      </p:sp>
    </p:spTree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o Cartão de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6E507F2-4BC6-4DBD-B5B6-1876E04162FE}" type="datetime1">
              <a:rPr lang="pt-BR" smtClean="0"/>
              <a:t>12/02/2025</a:t>
            </a:fld>
            <a:endParaRPr lang="pt-B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DD78308-626E-45D0-A5FF-496B999E970C}" type="slidenum">
              <a:rPr lang="pt-BR" altLang="pt-BR" smtClean="0"/>
              <a:t>‹nº›</a:t>
            </a:fld>
            <a:endParaRPr lang="pt-BR" altLang="pt-BR" dirty="0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 panose="020B0604020202020204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 panose="020B0604020202020204"/>
              </a:rPr>
              <a:t>”</a:t>
            </a:r>
          </a:p>
        </p:txBody>
      </p:sp>
    </p:spTree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iro ou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6E507F2-4BC6-4DBD-B5B6-1876E04162FE}" type="datetime1">
              <a:rPr lang="pt-BR" smtClean="0"/>
              <a:t>12/02/2025</a:t>
            </a:fld>
            <a:endParaRPr lang="pt-B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DD78308-626E-45D0-A5FF-496B999E970C}" type="slidenum">
              <a:rPr lang="pt-BR" altLang="pt-BR" smtClean="0"/>
              <a:t>‹nº›</a:t>
            </a:fld>
            <a:endParaRPr lang="pt-BR" altLang="pt-BR" dirty="0"/>
          </a:p>
        </p:txBody>
      </p:sp>
    </p:spTree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6E507F2-4BC6-4DBD-B5B6-1876E04162FE}" type="datetime1">
              <a:rPr lang="pt-BR" smtClean="0"/>
              <a:t>12/02/2025</a:t>
            </a:fld>
            <a:endParaRPr lang="pt-B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DD78308-626E-45D0-A5FF-496B999E970C}" type="slidenum">
              <a:rPr lang="pt-BR" altLang="pt-BR" smtClean="0"/>
              <a:t>‹nº›</a:t>
            </a:fld>
            <a:endParaRPr lang="pt-BR" altLang="pt-BR" dirty="0"/>
          </a:p>
        </p:txBody>
      </p:sp>
    </p:spTree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 hasCustomPrompt="1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 hasCustomPrompt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6E507F2-4BC6-4DBD-B5B6-1876E04162FE}" type="datetime1">
              <a:rPr lang="pt-BR" smtClean="0"/>
              <a:t>12/02/2025</a:t>
            </a:fld>
            <a:endParaRPr lang="pt-B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DD78308-626E-45D0-A5FF-496B999E970C}" type="slidenum">
              <a:rPr lang="pt-BR" altLang="pt-BR" smtClean="0"/>
              <a:t>‹nº›</a:t>
            </a:fld>
            <a:endParaRPr lang="pt-BR" altLang="pt-BR" dirty="0"/>
          </a:p>
        </p:txBody>
      </p:sp>
    </p:spTree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71317" cy="6874935"/>
            <a:chOff x="-8467" y="-8468"/>
            <a:chExt cx="9171317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94165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8764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06E507F2-4BC6-4DBD-B5B6-1876E04162FE}" type="datetime1">
              <a:rPr lang="pt-BR" smtClean="0"/>
              <a:t>12/02/2025</a:t>
            </a:fld>
            <a:endParaRPr lang="pt-B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fld id="{5DD78308-626E-45D0-A5FF-496B999E970C}" type="slidenum">
              <a:rPr lang="pt-BR" altLang="pt-BR" smtClean="0"/>
              <a:t>‹nº›</a:t>
            </a:fld>
            <a:endParaRPr lang="pt-BR" altLang="pt-BR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panose="05040102010807070707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panose="05040102010807070707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panose="05040102010807070707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panose="05040102010807070707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panose="05040102010807070707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panose="05040102010807070707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panose="05040102010807070707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panose="05040102010807070707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panose="05040102010807070707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3266" name="Text Box 2"/>
          <p:cNvSpPr txBox="1">
            <a:spLocks noChangeArrowheads="1"/>
          </p:cNvSpPr>
          <p:nvPr/>
        </p:nvSpPr>
        <p:spPr bwMode="auto">
          <a:xfrm>
            <a:off x="614001" y="2165239"/>
            <a:ext cx="7162800" cy="2792689"/>
          </a:xfrm>
          <a:prstGeom prst="rect">
            <a:avLst/>
          </a:prstGeom>
          <a:noFill/>
          <a:ln w="9525">
            <a:noFill/>
            <a:round/>
          </a:ln>
        </p:spPr>
        <p:txBody>
          <a:bodyPr lIns="90000" tIns="46800" rIns="90000" bIns="46800">
            <a:spAutoFit/>
          </a:bodyPr>
          <a:lstStyle/>
          <a:p>
            <a:pPr algn="ctr" defTabSz="449580" eaLnBrk="1" hangingPunct="1">
              <a:spcBef>
                <a:spcPts val="2940"/>
              </a:spcBef>
              <a:buClr>
                <a:srgbClr val="0033CC"/>
              </a:buClr>
              <a:buSzPct val="100000"/>
              <a:buFont typeface="Tahoma" panose="020B0604030504040204" pitchFamily="34" charset="0"/>
              <a:buNone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</a:pPr>
            <a:r>
              <a:rPr lang="pt-BR" sz="4700" b="1" noProof="0" dirty="0">
                <a:solidFill>
                  <a:schemeClr val="accent2">
                    <a:lumMod val="50000"/>
                  </a:schemeClr>
                </a:solidFill>
                <a:latin typeface="Arial Black" panose="020B0A04020102020204" pitchFamily="34" charset="0"/>
              </a:rPr>
              <a:t>Audiência Pública</a:t>
            </a:r>
          </a:p>
          <a:p>
            <a:pPr algn="ctr" defTabSz="449580" eaLnBrk="1" hangingPunct="1">
              <a:spcBef>
                <a:spcPts val="2940"/>
              </a:spcBef>
              <a:buClr>
                <a:srgbClr val="0033CC"/>
              </a:buClr>
              <a:buSzPct val="100000"/>
              <a:buFont typeface="Tahoma" panose="020B0604030504040204" pitchFamily="34" charset="0"/>
              <a:buNone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</a:pPr>
            <a:r>
              <a:rPr lang="pt-BR" sz="4000" b="1" noProof="0" dirty="0">
                <a:solidFill>
                  <a:schemeClr val="accent2">
                    <a:lumMod val="50000"/>
                  </a:schemeClr>
                </a:solidFill>
                <a:latin typeface="Arial Black" panose="020B0A04020102020204" pitchFamily="34" charset="0"/>
              </a:rPr>
              <a:t>Metas Fiscais</a:t>
            </a:r>
          </a:p>
          <a:p>
            <a:pPr algn="ctr" defTabSz="449580" eaLnBrk="1" hangingPunct="1">
              <a:spcBef>
                <a:spcPts val="2940"/>
              </a:spcBef>
              <a:buClr>
                <a:srgbClr val="0033CC"/>
              </a:buClr>
              <a:buSzPct val="100000"/>
              <a:buFont typeface="Tahoma" panose="020B0604030504040204" pitchFamily="34" charset="0"/>
              <a:buNone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</a:pPr>
            <a:r>
              <a:rPr lang="pt-BR" sz="4000" b="1" noProof="0" dirty="0">
                <a:solidFill>
                  <a:schemeClr val="accent2">
                    <a:lumMod val="50000"/>
                  </a:schemeClr>
                </a:solidFill>
                <a:latin typeface="Arial Black" panose="020B0A04020102020204" pitchFamily="34" charset="0"/>
              </a:rPr>
              <a:t>3º Quadrimestre 2024</a:t>
            </a:r>
          </a:p>
        </p:txBody>
      </p:sp>
      <p:sp>
        <p:nvSpPr>
          <p:cNvPr id="523269" name="Text Box 5"/>
          <p:cNvSpPr txBox="1">
            <a:spLocks noChangeArrowheads="1"/>
          </p:cNvSpPr>
          <p:nvPr/>
        </p:nvSpPr>
        <p:spPr bwMode="auto">
          <a:xfrm>
            <a:off x="1564615" y="5105441"/>
            <a:ext cx="5397500" cy="789576"/>
          </a:xfrm>
          <a:prstGeom prst="rect">
            <a:avLst/>
          </a:prstGeom>
          <a:noFill/>
          <a:ln w="9525">
            <a:noFill/>
            <a:round/>
          </a:ln>
          <a:effectLst/>
        </p:spPr>
        <p:txBody>
          <a:bodyPr wrap="square" lIns="90000" tIns="46800" rIns="90000" bIns="46800">
            <a:spAutoFit/>
          </a:bodyPr>
          <a:lstStyle/>
          <a:p>
            <a:pPr algn="ctr" defTabSz="449580" eaLnBrk="1" hangingPunct="1">
              <a:spcBef>
                <a:spcPts val="1125"/>
              </a:spcBef>
              <a:buClr>
                <a:srgbClr val="000000"/>
              </a:buClr>
              <a:buSzPct val="100000"/>
              <a:buFont typeface="Tahoma" panose="020B0604030504040204" pitchFamily="34" charset="0"/>
              <a:buNone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/>
            </a:pPr>
            <a:endParaRPr lang="pt-BR" sz="1800" b="1" i="1" noProof="0" dirty="0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anose="020B0A04020102020204" pitchFamily="34" charset="0"/>
              <a:cs typeface="Lucida Sans Unicode" panose="020B0602030504020204" pitchFamily="34" charset="0"/>
            </a:endParaRPr>
          </a:p>
          <a:p>
            <a:pPr algn="ctr" defTabSz="449580" eaLnBrk="1" hangingPunct="1">
              <a:spcBef>
                <a:spcPts val="1125"/>
              </a:spcBef>
              <a:buClr>
                <a:srgbClr val="000000"/>
              </a:buClr>
              <a:buSzPct val="100000"/>
              <a:buFont typeface="Tahoma" panose="020B0604030504040204" pitchFamily="34" charset="0"/>
              <a:buNone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/>
            </a:pPr>
            <a:r>
              <a:rPr lang="pt-BR" sz="1800" b="1" noProof="0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Lucida Sans Unicode" panose="020B0602030504020204" pitchFamily="34" charset="0"/>
              </a:rPr>
              <a:t>Secretaria da Fazenda e Patrimônio</a:t>
            </a:r>
          </a:p>
        </p:txBody>
      </p:sp>
      <p:pic>
        <p:nvPicPr>
          <p:cNvPr id="2" name="Imagem 1" descr="MacBook SSD:Users:pamelafalconi:Google Drive:Agencia Impacto 2017 ok:CLIENTES:Thi@guinho:Artes:2017:01_ Janeiro:2017.01.30 Nova marca:Brasão de Itapevi.psd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776975" y="962983"/>
            <a:ext cx="735297" cy="8748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3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5232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5232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50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3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75" fill="hold"/>
                                        <p:tgtEl>
                                          <p:spTgt spid="5232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75" fill="hold"/>
                                        <p:tgtEl>
                                          <p:spTgt spid="5232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3266" grpId="0" autoUpdateAnimBg="0"/>
      <p:bldP spid="523269" grpId="0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5" name="Text Box 7"/>
          <p:cNvSpPr txBox="1">
            <a:spLocks noChangeArrowheads="1"/>
          </p:cNvSpPr>
          <p:nvPr/>
        </p:nvSpPr>
        <p:spPr bwMode="auto">
          <a:xfrm>
            <a:off x="141762" y="233499"/>
            <a:ext cx="7070757" cy="5089471"/>
          </a:xfrm>
          <a:prstGeom prst="rect">
            <a:avLst/>
          </a:prstGeom>
          <a:noFill/>
          <a:ln w="9525">
            <a:noFill/>
            <a:round/>
          </a:ln>
          <a:effectLst/>
        </p:spPr>
        <p:txBody>
          <a:bodyPr wrap="square" lIns="90000" tIns="46800" rIns="90000" bIns="46800">
            <a:spAutoFit/>
          </a:bodyPr>
          <a:lstStyle/>
          <a:p>
            <a:pPr marL="457200" indent="-457200" algn="ctr" defTabSz="449580" eaLnBrk="1" hangingPunct="1">
              <a:spcBef>
                <a:spcPts val="125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395" algn="l"/>
              </a:tabLst>
            </a:pPr>
            <a:r>
              <a:rPr lang="pt-BR" sz="2000" b="1" noProof="0" dirty="0">
                <a:solidFill>
                  <a:srgbClr val="00000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BASE LEGAL</a:t>
            </a:r>
          </a:p>
          <a:p>
            <a:pPr marL="457200" indent="-457200" algn="ctr" defTabSz="449580" eaLnBrk="1" hangingPunct="1">
              <a:spcBef>
                <a:spcPts val="125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395" algn="l"/>
              </a:tabLst>
            </a:pPr>
            <a:endParaRPr lang="pt-BR" sz="2000" b="1" noProof="0" dirty="0">
              <a:solidFill>
                <a:srgbClr val="000000"/>
              </a:solidFill>
              <a:latin typeface="Arial Black" panose="020B0A04020102020204" pitchFamily="34" charset="0"/>
              <a:cs typeface="Times New Roman" panose="02020603050405020304" pitchFamily="18" charset="0"/>
            </a:endParaRPr>
          </a:p>
          <a:p>
            <a:pPr marL="457200" indent="-457200" algn="ctr" defTabSz="449580" eaLnBrk="1" hangingPunct="1">
              <a:spcBef>
                <a:spcPts val="125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395" algn="l"/>
              </a:tabLst>
            </a:pPr>
            <a:endParaRPr lang="pt-BR" sz="2000" b="1" noProof="0" dirty="0">
              <a:solidFill>
                <a:srgbClr val="000000"/>
              </a:solidFill>
              <a:latin typeface="Arial Black" panose="020B0A04020102020204" pitchFamily="34" charset="0"/>
              <a:cs typeface="Times New Roman" panose="02020603050405020304" pitchFamily="18" charset="0"/>
            </a:endParaRPr>
          </a:p>
          <a:p>
            <a:pPr algn="ctr" defTabSz="449580" eaLnBrk="1" hangingPunct="1">
              <a:spcBef>
                <a:spcPts val="125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395" algn="l"/>
              </a:tabLst>
            </a:pPr>
            <a:r>
              <a:rPr lang="pt-BR" b="1" noProof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Lei de Responsabilidade Fiscal (LC 101, de 04/05/2000)</a:t>
            </a:r>
            <a:endParaRPr lang="pt-BR" noProof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defTabSz="449580" eaLnBrk="1" hangingPunct="1">
              <a:spcBef>
                <a:spcPts val="125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395" algn="l"/>
              </a:tabLst>
            </a:pPr>
            <a:r>
              <a:rPr lang="pt-BR" noProof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artigo 9º, § 4º:</a:t>
            </a:r>
          </a:p>
          <a:p>
            <a:pPr algn="just" defTabSz="449580" eaLnBrk="1" hangingPunct="1">
              <a:lnSpc>
                <a:spcPct val="200000"/>
              </a:lnSpc>
              <a:spcBef>
                <a:spcPts val="125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395" algn="l"/>
              </a:tabLst>
            </a:pPr>
            <a:r>
              <a:rPr lang="pt-BR" noProof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  <a:r>
              <a:rPr lang="pt-BR" i="1" noProof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Até o final dos meses de </a:t>
            </a:r>
            <a:r>
              <a:rPr lang="pt-BR" i="1" noProof="0" dirty="0">
                <a:latin typeface="Arial" panose="020B0604020202020204" pitchFamily="34" charset="0"/>
                <a:cs typeface="Arial" panose="020B0604020202020204" pitchFamily="34" charset="0"/>
              </a:rPr>
              <a:t>maio</a:t>
            </a:r>
            <a:r>
              <a:rPr lang="pt-BR" i="1" noProof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pt-BR" i="1" noProof="0" dirty="0">
                <a:latin typeface="Arial" panose="020B0604020202020204" pitchFamily="34" charset="0"/>
                <a:cs typeface="Arial" panose="020B0604020202020204" pitchFamily="34" charset="0"/>
              </a:rPr>
              <a:t>setembro e </a:t>
            </a:r>
            <a:r>
              <a:rPr lang="pt-BR" b="1" i="1" u="sng" noProof="0" dirty="0">
                <a:latin typeface="Arial" panose="020B0604020202020204" pitchFamily="34" charset="0"/>
                <a:cs typeface="Arial" panose="020B0604020202020204" pitchFamily="34" charset="0"/>
              </a:rPr>
              <a:t>fevereiro</a:t>
            </a:r>
            <a:r>
              <a:rPr lang="pt-BR" i="1" noProof="0" dirty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pt-BR" i="1" noProof="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i="1" noProof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 Poder Executivo demonstrará e avaliará o cumprimento das metas fiscais de cada quadrimestre, em audiência pública na comissão referida no § 1º do artigo 166 da Constituição ou equivalente nas Casas Legislativas estaduais e municipais.”</a:t>
            </a:r>
            <a:r>
              <a:rPr lang="pt-BR" noProof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pic>
        <p:nvPicPr>
          <p:cNvPr id="2" name="Imagem 1" descr="MacBook SSD:Users:pamelafalconi:Google Drive:Agencia Impacto 2017 ok:CLIENTES:Thi@guinho:Artes:2017:01_ Janeiro:2017.01.30 Nova marca:Brasão de Itapevi.psd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1762" y="142963"/>
            <a:ext cx="461645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74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ta: para a Direita 5"/>
          <p:cNvSpPr/>
          <p:nvPr/>
        </p:nvSpPr>
        <p:spPr>
          <a:xfrm flipV="1">
            <a:off x="953276" y="3706925"/>
            <a:ext cx="466997" cy="214711"/>
          </a:xfrm>
          <a:prstGeom prst="rightArrow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noProof="0" dirty="0"/>
          </a:p>
        </p:txBody>
      </p:sp>
      <p:pic>
        <p:nvPicPr>
          <p:cNvPr id="4" name="Imagem 3" descr="MacBook SSD:Users:pamelafalconi:Google Drive:Agencia Impacto 2017 ok:CLIENTES:Thi@guinho:Artes:2017:01_ Janeiro:2017.01.30 Nova marca:Brasão de Itapevi.psd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2220" y="160423"/>
            <a:ext cx="461645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 Box 7">
            <a:extLst>
              <a:ext uri="{FF2B5EF4-FFF2-40B4-BE49-F238E27FC236}">
                <a16:creationId xmlns:a16="http://schemas.microsoft.com/office/drawing/2014/main" id="{462FF2E6-B83F-829E-1037-4F3632D537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64740" y="160423"/>
            <a:ext cx="3908401" cy="371513"/>
          </a:xfrm>
          <a:prstGeom prst="rect">
            <a:avLst/>
          </a:prstGeom>
          <a:noFill/>
          <a:ln w="9525">
            <a:noFill/>
            <a:round/>
          </a:ln>
          <a:effectLst/>
        </p:spPr>
        <p:txBody>
          <a:bodyPr wrap="square" lIns="90000" tIns="46800" rIns="90000" bIns="46800">
            <a:spAutoFit/>
          </a:bodyPr>
          <a:lstStyle/>
          <a:p>
            <a:pPr marL="457200" indent="-457200" algn="ctr" defTabSz="449580" eaLnBrk="1" hangingPunct="1">
              <a:spcBef>
                <a:spcPts val="125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395" algn="l"/>
              </a:tabLst>
            </a:pPr>
            <a:r>
              <a:rPr lang="pt-BR" b="1" noProof="0" dirty="0">
                <a:solidFill>
                  <a:srgbClr val="00000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PUBLICAÇÃO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FDFD3D00-D2E2-E68F-11DC-273C1CF5B6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346" y="1037157"/>
            <a:ext cx="6759253" cy="453225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B56CED5B-3651-C180-FC32-238965265AD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86452" y="1640080"/>
            <a:ext cx="3686689" cy="456311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5" name="Text Box 7"/>
          <p:cNvSpPr txBox="1">
            <a:spLocks noChangeArrowheads="1"/>
          </p:cNvSpPr>
          <p:nvPr/>
        </p:nvSpPr>
        <p:spPr bwMode="auto">
          <a:xfrm>
            <a:off x="1539088" y="133163"/>
            <a:ext cx="3908401" cy="371513"/>
          </a:xfrm>
          <a:prstGeom prst="rect">
            <a:avLst/>
          </a:prstGeom>
          <a:noFill/>
          <a:ln w="9525">
            <a:noFill/>
            <a:round/>
          </a:ln>
          <a:effectLst/>
        </p:spPr>
        <p:txBody>
          <a:bodyPr wrap="square" lIns="90000" tIns="46800" rIns="90000" bIns="46800">
            <a:spAutoFit/>
          </a:bodyPr>
          <a:lstStyle/>
          <a:p>
            <a:pPr marL="457200" indent="-457200" algn="ctr" defTabSz="449580" eaLnBrk="1" hangingPunct="1">
              <a:spcBef>
                <a:spcPts val="125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395" algn="l"/>
              </a:tabLst>
            </a:pPr>
            <a:r>
              <a:rPr lang="pt-BR" b="1" noProof="0" dirty="0">
                <a:solidFill>
                  <a:srgbClr val="00000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PUBLICAÇÃO</a:t>
            </a:r>
          </a:p>
        </p:txBody>
      </p:sp>
      <p:sp>
        <p:nvSpPr>
          <p:cNvPr id="6" name="Seta: para a Direita 5"/>
          <p:cNvSpPr/>
          <p:nvPr/>
        </p:nvSpPr>
        <p:spPr>
          <a:xfrm>
            <a:off x="719292" y="3126895"/>
            <a:ext cx="611567" cy="302105"/>
          </a:xfrm>
          <a:prstGeom prst="rightArrow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noProof="0" dirty="0"/>
          </a:p>
        </p:txBody>
      </p:sp>
      <p:pic>
        <p:nvPicPr>
          <p:cNvPr id="7" name="Imagem 6" descr="MacBook SSD:Users:pamelafalconi:Google Drive:Agencia Impacto 2017 ok:CLIENTES:Thi@guinho:Artes:2017:01_ Janeiro:2017.01.30 Nova marca:Brasão de Itapevi.psd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7098" y="133163"/>
            <a:ext cx="461645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3ABC04C0-7EA9-D29C-22CA-E8AC182FF3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39088" y="769544"/>
            <a:ext cx="4011064" cy="497035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74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3" name="Text Box 7"/>
          <p:cNvSpPr txBox="1">
            <a:spLocks noChangeArrowheads="1"/>
          </p:cNvSpPr>
          <p:nvPr/>
        </p:nvSpPr>
        <p:spPr bwMode="auto">
          <a:xfrm>
            <a:off x="461727" y="112397"/>
            <a:ext cx="6907794" cy="5785816"/>
          </a:xfrm>
          <a:prstGeom prst="rect">
            <a:avLst/>
          </a:prstGeom>
          <a:noFill/>
          <a:ln w="9525">
            <a:noFill/>
            <a:round/>
          </a:ln>
          <a:effectLst/>
        </p:spPr>
        <p:txBody>
          <a:bodyPr wrap="square" lIns="90000" tIns="46800" rIns="90000" bIns="46800">
            <a:spAutoFit/>
          </a:bodyPr>
          <a:lstStyle/>
          <a:p>
            <a:pPr marL="457200" indent="-457200" algn="ctr" defTabSz="449580" eaLnBrk="1" hangingPunct="1">
              <a:spcBef>
                <a:spcPts val="125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None/>
              <a:tabLst>
                <a:tab pos="45720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395" algn="l"/>
              </a:tabLst>
            </a:pPr>
            <a:r>
              <a:rPr lang="pt-BR" b="1" noProof="0" dirty="0">
                <a:latin typeface="Arial Black" panose="020B0A04020102020204" pitchFamily="34" charset="0"/>
                <a:cs typeface="Times New Roman" panose="02020603050405020304" pitchFamily="18" charset="0"/>
              </a:rPr>
              <a:t>METAS FISCAIS</a:t>
            </a:r>
          </a:p>
          <a:p>
            <a:pPr marL="457200" indent="-457200" algn="ctr" defTabSz="449580" eaLnBrk="1" hangingPunct="1">
              <a:spcBef>
                <a:spcPts val="125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None/>
              <a:tabLst>
                <a:tab pos="45720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395" algn="l"/>
              </a:tabLst>
            </a:pPr>
            <a:endParaRPr lang="pt-BR" sz="1400" b="1" noProof="0" dirty="0">
              <a:latin typeface="Arial Black" panose="020B0A04020102020204" pitchFamily="34" charset="0"/>
              <a:cs typeface="Times New Roman" panose="02020603050405020304" pitchFamily="18" charset="0"/>
            </a:endParaRPr>
          </a:p>
          <a:p>
            <a:pPr marL="457200" indent="-457200" algn="ctr" defTabSz="449580" eaLnBrk="1" hangingPunct="1">
              <a:spcBef>
                <a:spcPts val="125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None/>
              <a:tabLst>
                <a:tab pos="45720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395" algn="l"/>
              </a:tabLst>
            </a:pPr>
            <a:endParaRPr lang="pt-BR" sz="1400" b="1" noProof="0" dirty="0">
              <a:latin typeface="Arial Black" panose="020B0A04020102020204" pitchFamily="34" charset="0"/>
              <a:cs typeface="Times New Roman" panose="02020603050405020304" pitchFamily="18" charset="0"/>
            </a:endParaRPr>
          </a:p>
          <a:p>
            <a:pPr algn="just" defTabSz="449580" eaLnBrk="1" hangingPunct="1">
              <a:spcBef>
                <a:spcPts val="125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None/>
              <a:tabLst>
                <a:tab pos="45720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395" algn="l"/>
              </a:tabLst>
            </a:pPr>
            <a:r>
              <a:rPr lang="pt-BR" sz="1600" b="1" noProof="0" dirty="0">
                <a:latin typeface="Arial" panose="020B0604020202020204" pitchFamily="34" charset="0"/>
                <a:cs typeface="Arial" panose="020B0604020202020204" pitchFamily="34" charset="0"/>
              </a:rPr>
              <a:t>Conceito</a:t>
            </a:r>
          </a:p>
          <a:p>
            <a:pPr algn="just" defTabSz="449580" eaLnBrk="1" hangingPunct="1">
              <a:spcBef>
                <a:spcPts val="125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None/>
              <a:tabLst>
                <a:tab pos="45720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395" algn="l"/>
              </a:tabLst>
            </a:pPr>
            <a:r>
              <a:rPr lang="pt-BR" sz="1600" noProof="0" dirty="0">
                <a:latin typeface="Arial" panose="020B0604020202020204" pitchFamily="34" charset="0"/>
                <a:cs typeface="Arial" panose="020B0604020202020204" pitchFamily="34" charset="0"/>
              </a:rPr>
              <a:t>Constituem metas fiscais os montantes, máximos e mínimos, em reais, que o Município se comprometeu a atingir ou não ultrapassar, na forma do disposto na Lei de Diretrizes Orçamentárias para o </a:t>
            </a:r>
            <a:r>
              <a:rPr lang="pt-BR" sz="1600" b="1" noProof="0" dirty="0">
                <a:latin typeface="Arial" panose="020B0604020202020204" pitchFamily="34" charset="0"/>
                <a:cs typeface="Arial" panose="020B0604020202020204" pitchFamily="34" charset="0"/>
              </a:rPr>
              <a:t>Exercício de 2024</a:t>
            </a:r>
            <a:r>
              <a:rPr lang="pt-BR" sz="1600" noProof="0" dirty="0">
                <a:latin typeface="Arial" panose="020B0604020202020204" pitchFamily="34" charset="0"/>
                <a:cs typeface="Arial" panose="020B0604020202020204" pitchFamily="34" charset="0"/>
              </a:rPr>
              <a:t>, relativamente a:</a:t>
            </a:r>
          </a:p>
          <a:p>
            <a:pPr algn="just" defTabSz="449580" eaLnBrk="1" hangingPunct="1">
              <a:spcBef>
                <a:spcPts val="125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None/>
              <a:tabLst>
                <a:tab pos="45720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395" algn="l"/>
              </a:tabLst>
            </a:pPr>
            <a:r>
              <a:rPr lang="pt-BR" sz="1600" b="1" noProof="0" dirty="0">
                <a:latin typeface="Arial" panose="020B0604020202020204" pitchFamily="34" charset="0"/>
                <a:cs typeface="Arial" panose="020B0604020202020204" pitchFamily="34" charset="0"/>
              </a:rPr>
              <a:t>Resultado Nominal (Dívida Pública) - </a:t>
            </a:r>
            <a:r>
              <a:rPr lang="pt-BR" sz="1600" noProof="0" dirty="0">
                <a:latin typeface="Arial" panose="020B0604020202020204" pitchFamily="34" charset="0"/>
                <a:cs typeface="Arial" panose="020B0604020202020204" pitchFamily="34" charset="0"/>
              </a:rPr>
              <a:t>Representa a diferença entre o saldo da dívida fiscal líquida em 31 de dezembro de determinado ano em relação ao apurado em 31 de dezembro do ano anterior.</a:t>
            </a:r>
            <a:endParaRPr lang="pt-BR" sz="1600" b="1" noProof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 defTabSz="449580" eaLnBrk="1" hangingPunct="1">
              <a:spcBef>
                <a:spcPts val="125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None/>
              <a:tabLst>
                <a:tab pos="45720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395" algn="l"/>
              </a:tabLst>
            </a:pPr>
            <a:r>
              <a:rPr lang="pt-BR" sz="1600" b="1" noProof="0" dirty="0">
                <a:latin typeface="Arial" panose="020B0604020202020204" pitchFamily="34" charset="0"/>
                <a:cs typeface="Arial" panose="020B0604020202020204" pitchFamily="34" charset="0"/>
              </a:rPr>
              <a:t>Resultado Primário (Receita e Despesa) - </a:t>
            </a:r>
            <a:r>
              <a:rPr lang="pt-BR" sz="1600" noProof="0" dirty="0">
                <a:latin typeface="Arial" panose="020B0604020202020204" pitchFamily="34" charset="0"/>
                <a:cs typeface="Arial" panose="020B0604020202020204" pitchFamily="34" charset="0"/>
              </a:rPr>
              <a:t>O resultado primário, que exclui das receitas totais os ganhos de aplicações financeiras e, dos gastos totais, os juros nominais devidos. O RP indicará se os níveis de gastos orçamentários dos entes federativos são compatíveis com suas arrecadações, ou seja, se as receitas não-financeiras são capazes de sustentar as despesas não-financeiras.</a:t>
            </a:r>
          </a:p>
          <a:p>
            <a:pPr marL="457200" indent="-457200" algn="just" defTabSz="449580" eaLnBrk="1" hangingPunct="1">
              <a:spcBef>
                <a:spcPts val="125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None/>
              <a:tabLst>
                <a:tab pos="45720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395" algn="l"/>
              </a:tabLst>
            </a:pPr>
            <a:r>
              <a:rPr lang="pt-BR" sz="2000" b="1" noProof="0" dirty="0">
                <a:latin typeface="Arial" panose="020B0604020202020204" pitchFamily="34" charset="0"/>
                <a:cs typeface="Arial" panose="020B0604020202020204" pitchFamily="34" charset="0"/>
              </a:rPr>
              <a:t>   	</a:t>
            </a:r>
          </a:p>
        </p:txBody>
      </p:sp>
      <p:pic>
        <p:nvPicPr>
          <p:cNvPr id="2" name="Imagem 1" descr="MacBook SSD:Users:pamelafalconi:Google Drive:Agencia Impacto 2017 ok:CLIENTES:Thi@guinho:Artes:2017:01_ Janeiro:2017.01.30 Nova marca:Brasão de Itapevi.psd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5130" y="112397"/>
            <a:ext cx="461645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94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3"/>
          <p:cNvSpPr>
            <a:spLocks noChangeArrowheads="1"/>
          </p:cNvSpPr>
          <p:nvPr/>
        </p:nvSpPr>
        <p:spPr bwMode="auto">
          <a:xfrm>
            <a:off x="498329" y="168387"/>
            <a:ext cx="6705600" cy="424731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ts val="125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None/>
            </a:pPr>
            <a:r>
              <a:rPr lang="pt-BR" b="1" noProof="0" dirty="0">
                <a:solidFill>
                  <a:srgbClr val="000000"/>
                </a:solidFill>
                <a:latin typeface="Arial Black" panose="020B0A04020102020204" pitchFamily="34" charset="0"/>
              </a:rPr>
              <a:t>METAS FISCAIS</a:t>
            </a:r>
          </a:p>
          <a:p>
            <a:pPr eaLnBrk="1" hangingPunct="1">
              <a:lnSpc>
                <a:spcPct val="200000"/>
              </a:lnSpc>
              <a:spcBef>
                <a:spcPct val="500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None/>
            </a:pPr>
            <a:endParaRPr lang="pt-BR" sz="1200" b="1" noProof="0" dirty="0">
              <a:solidFill>
                <a:srgbClr val="000000"/>
              </a:solidFill>
              <a:latin typeface="Arial Black" panose="020B0A04020102020204" pitchFamily="34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200000"/>
              </a:lnSpc>
              <a:spcBef>
                <a:spcPct val="500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None/>
            </a:pPr>
            <a:endParaRPr lang="pt-BR" sz="1200" b="1" dirty="0">
              <a:solidFill>
                <a:srgbClr val="000000"/>
              </a:solidFill>
              <a:latin typeface="Arial Black" panose="020B0A04020102020204" pitchFamily="34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200000"/>
              </a:lnSpc>
              <a:spcBef>
                <a:spcPct val="500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None/>
            </a:pPr>
            <a:endParaRPr lang="pt-BR" sz="1200" b="1" noProof="0" dirty="0">
              <a:solidFill>
                <a:srgbClr val="000000"/>
              </a:solidFill>
              <a:latin typeface="Arial Black" panose="020B0A04020102020204" pitchFamily="34" charset="0"/>
              <a:cs typeface="Times New Roman" panose="02020603050405020304" pitchFamily="18" charset="0"/>
            </a:endParaRPr>
          </a:p>
          <a:p>
            <a:pPr algn="just" eaLnBrk="1" hangingPunct="1">
              <a:spcBef>
                <a:spcPct val="500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None/>
            </a:pPr>
            <a:r>
              <a:rPr lang="pt-BR" b="1" noProof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Dívida Pública - </a:t>
            </a:r>
            <a:r>
              <a:rPr lang="pt-BR" noProof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É a dívida contraída pelo governo com entidades ou pessoas da sociedade.</a:t>
            </a:r>
          </a:p>
          <a:p>
            <a:pPr algn="just" eaLnBrk="1" hangingPunct="1">
              <a:spcBef>
                <a:spcPct val="500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None/>
            </a:pPr>
            <a:endParaRPr lang="pt-BR" noProof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 eaLnBrk="1" hangingPunct="1">
              <a:spcBef>
                <a:spcPct val="500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None/>
            </a:pPr>
            <a:endParaRPr lang="pt-BR" noProof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 eaLnBrk="1" hangingPunct="1">
              <a:spcBef>
                <a:spcPct val="500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None/>
            </a:pPr>
            <a:r>
              <a:rPr lang="pt-BR" b="1" noProof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Operações de Crédito – </a:t>
            </a:r>
            <a:r>
              <a:rPr lang="pt-BR" noProof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São empréstimos realizados pelas entidades da administração pública, com o objetivo de financiar seus projetos e/ou atividades.</a:t>
            </a:r>
            <a:r>
              <a:rPr lang="pt-BR" b="1" noProof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pic>
        <p:nvPicPr>
          <p:cNvPr id="2" name="Imagem 1" descr="MacBook SSD:Users:pamelafalconi:Google Drive:Agencia Impacto 2017 ok:CLIENTES:Thi@guinho:Artes:2017:01_ Janeiro:2017.01.30 Nova marca:Brasão de Itapevi.psd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6583" y="76184"/>
            <a:ext cx="461645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Retângulo 1"/>
          <p:cNvSpPr>
            <a:spLocks noChangeArrowheads="1"/>
          </p:cNvSpPr>
          <p:nvPr/>
        </p:nvSpPr>
        <p:spPr bwMode="auto">
          <a:xfrm>
            <a:off x="1579925" y="129520"/>
            <a:ext cx="4159972" cy="36933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algn="ctr" eaLnBrk="1" hangingPunct="1">
              <a:spcBef>
                <a:spcPts val="125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None/>
            </a:pPr>
            <a:r>
              <a:rPr lang="pt-BR" b="1" noProof="0" dirty="0">
                <a:solidFill>
                  <a:srgbClr val="000000"/>
                </a:solidFill>
                <a:latin typeface="Arial Black" panose="020B0A04020102020204" pitchFamily="34" charset="0"/>
              </a:rPr>
              <a:t>EQUILÍBRIO FINANCEIRO</a:t>
            </a:r>
          </a:p>
        </p:txBody>
      </p:sp>
      <p:pic>
        <p:nvPicPr>
          <p:cNvPr id="2" name="Imagem 1" descr="MacBook SSD:Users:pamelafalconi:Google Drive:Agencia Impacto 2017 ok:CLIENTES:Thi@guinho:Artes:2017:01_ Janeiro:2017.01.30 Nova marca:Brasão de Itapevi.psd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9422" y="129520"/>
            <a:ext cx="461645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Elipse 6"/>
          <p:cNvSpPr/>
          <p:nvPr/>
        </p:nvSpPr>
        <p:spPr>
          <a:xfrm>
            <a:off x="1324117" y="944636"/>
            <a:ext cx="4671588" cy="4161520"/>
          </a:xfrm>
          <a:prstGeom prst="ellipse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Retângulo 1"/>
          <p:cNvSpPr>
            <a:spLocks noChangeArrowheads="1"/>
          </p:cNvSpPr>
          <p:nvPr/>
        </p:nvSpPr>
        <p:spPr bwMode="auto">
          <a:xfrm>
            <a:off x="938925" y="196932"/>
            <a:ext cx="5887388" cy="33855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algn="ctr" eaLnBrk="1" hangingPunct="1">
              <a:spcBef>
                <a:spcPts val="125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None/>
            </a:pPr>
            <a:r>
              <a:rPr lang="pt-BR" sz="1600" b="1" noProof="0" dirty="0">
                <a:solidFill>
                  <a:srgbClr val="000000"/>
                </a:solidFill>
                <a:latin typeface="Arial Black" panose="020B0A04020102020204" pitchFamily="34" charset="0"/>
              </a:rPr>
              <a:t>ACOMPANHAMENTO DO PREVISTO E EXECUTADO</a:t>
            </a:r>
          </a:p>
        </p:txBody>
      </p:sp>
      <p:pic>
        <p:nvPicPr>
          <p:cNvPr id="2" name="Imagem 1" descr="MacBook SSD:Users:pamelafalconi:Google Drive:Agencia Impacto 2017 ok:CLIENTES:Thi@guinho:Artes:2017:01_ Janeiro:2017.01.30 Nova marca:Brasão de Itapevi.psd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5101" y="76184"/>
            <a:ext cx="461645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91188" y="773545"/>
            <a:ext cx="4965032" cy="531091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ela 4"/>
          <p:cNvGraphicFramePr>
            <a:graphicFrameLocks noGrp="1"/>
          </p:cNvGraphicFramePr>
          <p:nvPr/>
        </p:nvGraphicFramePr>
        <p:xfrm>
          <a:off x="883235" y="10982"/>
          <a:ext cx="5961185" cy="561975"/>
        </p:xfrm>
        <a:graphic>
          <a:graphicData uri="http://schemas.openxmlformats.org/drawingml/2006/table">
            <a:tbl>
              <a:tblPr/>
              <a:tblGrid>
                <a:gridCol w="59611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61925">
                <a:tc>
                  <a:txBody>
                    <a:bodyPr/>
                    <a:lstStyle/>
                    <a:p>
                      <a:pPr algn="ctr" fontAlgn="b"/>
                      <a:endParaRPr lang="pt-BR" sz="1100" b="1" i="0" u="none" strike="noStrike" noProof="0" dirty="0">
                        <a:effectLst/>
                        <a:latin typeface="Arial" panose="020B0604020202020204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 noProof="0" dirty="0">
                          <a:effectLst/>
                          <a:latin typeface="Arial Black" panose="020B0A04020102020204" pitchFamily="34" charset="0"/>
                        </a:rPr>
                        <a:t>DEMONSTRATIVO DE AVALIAÇÃO E CUMPRIMENTO DE METAS FISCAIS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 noProof="0" dirty="0">
                          <a:effectLst/>
                          <a:latin typeface="Arial Black" panose="020B0A04020102020204" pitchFamily="34" charset="0"/>
                        </a:rPr>
                        <a:t>RECEITA, DESPESA, RESULTADO PRIMÁRIO E</a:t>
                      </a:r>
                      <a:r>
                        <a:rPr lang="pt-BR" sz="1200" b="1" i="0" u="none" strike="noStrike" baseline="0" noProof="0" dirty="0">
                          <a:effectLst/>
                          <a:latin typeface="Arial Black" panose="020B0A04020102020204" pitchFamily="34" charset="0"/>
                        </a:rPr>
                        <a:t> NOMINAL </a:t>
                      </a:r>
                      <a:r>
                        <a:rPr lang="pt-BR" sz="1200" b="1" i="0" u="none" strike="noStrike" noProof="0" dirty="0">
                          <a:effectLst/>
                          <a:latin typeface="Arial Black" panose="020B0A04020102020204" pitchFamily="34" charset="0"/>
                        </a:rPr>
                        <a:t>–</a:t>
                      </a:r>
                      <a:r>
                        <a:rPr lang="pt-BR" sz="1200" b="1" i="0" u="none" strike="noStrike" baseline="0" noProof="0" dirty="0">
                          <a:effectLst/>
                          <a:latin typeface="Arial Black" panose="020B0A04020102020204" pitchFamily="34" charset="0"/>
                        </a:rPr>
                        <a:t> 2024</a:t>
                      </a:r>
                      <a:endParaRPr lang="pt-BR" sz="1200" b="1" i="0" u="none" strike="noStrike" noProof="0" dirty="0">
                        <a:effectLst/>
                        <a:latin typeface="Arial Black" panose="020B0A040201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2" name="Imagem 1" descr="MacBook SSD:Users:pamelafalconi:Google Drive:Agencia Impacto 2017 ok:CLIENTES:Thi@guinho:Artes:2017:01_ Janeiro:2017.01.30 Nova marca:Brasão de Itapevi.psd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4225" y="139558"/>
            <a:ext cx="461645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Imagem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425" y="1042886"/>
            <a:ext cx="6744385" cy="4492241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ela 5"/>
          <p:cNvGraphicFramePr>
            <a:graphicFrameLocks noGrp="1"/>
          </p:cNvGraphicFramePr>
          <p:nvPr/>
        </p:nvGraphicFramePr>
        <p:xfrm>
          <a:off x="665870" y="0"/>
          <a:ext cx="6373640" cy="561975"/>
        </p:xfrm>
        <a:graphic>
          <a:graphicData uri="http://schemas.openxmlformats.org/drawingml/2006/table">
            <a:tbl>
              <a:tblPr/>
              <a:tblGrid>
                <a:gridCol w="63736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61925">
                <a:tc>
                  <a:txBody>
                    <a:bodyPr/>
                    <a:lstStyle/>
                    <a:p>
                      <a:pPr algn="ctr" fontAlgn="b"/>
                      <a:endParaRPr lang="pt-BR" sz="1100" b="1" i="0" u="none" strike="noStrike" noProof="0" dirty="0">
                        <a:effectLst/>
                        <a:latin typeface="Arial" panose="020B0604020202020204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 noProof="0" dirty="0">
                          <a:effectLst/>
                          <a:latin typeface="Arial Black" panose="020B0A04020102020204" pitchFamily="34" charset="0"/>
                        </a:rPr>
                        <a:t>DEMONSTRATIVO DE AVALIAÇÃO E CUMPRIMENTO DE METAS FISCAIS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 noProof="0" dirty="0">
                          <a:effectLst/>
                          <a:latin typeface="Arial Black" panose="020B0A04020102020204" pitchFamily="34" charset="0"/>
                        </a:rPr>
                        <a:t>RECEITA, DESPESA, RESULTADO PRIMÁRIO E</a:t>
                      </a:r>
                      <a:r>
                        <a:rPr lang="pt-BR" sz="1200" b="1" i="0" u="none" strike="noStrike" baseline="0" noProof="0" dirty="0">
                          <a:effectLst/>
                          <a:latin typeface="Arial Black" panose="020B0A04020102020204" pitchFamily="34" charset="0"/>
                        </a:rPr>
                        <a:t> NOMINAL </a:t>
                      </a:r>
                      <a:r>
                        <a:rPr lang="pt-BR" sz="1200" b="1" i="0" u="none" strike="noStrike" noProof="0" dirty="0">
                          <a:effectLst/>
                          <a:latin typeface="Arial Black" panose="020B0A04020102020204" pitchFamily="34" charset="0"/>
                        </a:rPr>
                        <a:t>–</a:t>
                      </a:r>
                      <a:r>
                        <a:rPr lang="pt-BR" sz="1200" b="1" i="0" u="none" strike="noStrike" baseline="0" noProof="0" dirty="0">
                          <a:effectLst/>
                          <a:latin typeface="Arial Black" panose="020B0A04020102020204" pitchFamily="34" charset="0"/>
                        </a:rPr>
                        <a:t> 2024</a:t>
                      </a:r>
                      <a:endParaRPr lang="pt-BR" sz="1200" b="1" i="0" u="none" strike="noStrike" noProof="0" dirty="0">
                        <a:effectLst/>
                        <a:latin typeface="Arial Black" panose="020B0A040201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2" name="Imagem 1" descr="MacBook SSD:Users:pamelafalconi:Google Drive:Agencia Impacto 2017 ok:CLIENTES:Thi@guinho:Artes:2017:01_ Janeiro:2017.01.30 Nova marca:Brasão de Itapevi.psd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4225" y="67734"/>
            <a:ext cx="461645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2580" y="1095375"/>
            <a:ext cx="6804660" cy="4426585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ela 3"/>
          <p:cNvGraphicFramePr>
            <a:graphicFrameLocks noGrp="1"/>
          </p:cNvGraphicFramePr>
          <p:nvPr/>
        </p:nvGraphicFramePr>
        <p:xfrm>
          <a:off x="435102" y="54779"/>
          <a:ext cx="6459124" cy="561975"/>
        </p:xfrm>
        <a:graphic>
          <a:graphicData uri="http://schemas.openxmlformats.org/drawingml/2006/table">
            <a:tbl>
              <a:tblPr/>
              <a:tblGrid>
                <a:gridCol w="645912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61925">
                <a:tc>
                  <a:txBody>
                    <a:bodyPr/>
                    <a:lstStyle/>
                    <a:p>
                      <a:pPr algn="ctr" fontAlgn="b"/>
                      <a:endParaRPr lang="pt-BR" sz="1100" b="1" i="0" u="none" strike="noStrike" noProof="0" dirty="0">
                        <a:effectLst/>
                        <a:latin typeface="Arial" panose="020B0604020202020204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 noProof="0" dirty="0">
                          <a:effectLst/>
                          <a:latin typeface="Arial Black" panose="020B0A04020102020204" pitchFamily="34" charset="0"/>
                        </a:rPr>
                        <a:t>DEMONSTRATIVO DE AVALIAÇÃO E CUMPRIMENTO DE METAS FISCAIS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 noProof="0" dirty="0">
                          <a:effectLst/>
                          <a:latin typeface="Arial Black" panose="020B0A04020102020204" pitchFamily="34" charset="0"/>
                        </a:rPr>
                        <a:t>RECEITA, DESPESA, RESULTADO PRIMÁRIO E</a:t>
                      </a:r>
                      <a:r>
                        <a:rPr lang="pt-BR" sz="1200" b="1" i="0" u="none" strike="noStrike" baseline="0" noProof="0" dirty="0">
                          <a:effectLst/>
                          <a:latin typeface="Arial Black" panose="020B0A04020102020204" pitchFamily="34" charset="0"/>
                        </a:rPr>
                        <a:t> NOMINAL </a:t>
                      </a:r>
                      <a:r>
                        <a:rPr lang="pt-BR" sz="1200" b="1" i="0" u="none" strike="noStrike" noProof="0" dirty="0">
                          <a:effectLst/>
                          <a:latin typeface="Arial Black" panose="020B0A04020102020204" pitchFamily="34" charset="0"/>
                        </a:rPr>
                        <a:t>–</a:t>
                      </a:r>
                      <a:r>
                        <a:rPr lang="pt-BR" sz="1200" b="1" i="0" u="none" strike="noStrike" baseline="0" noProof="0" dirty="0">
                          <a:effectLst/>
                          <a:latin typeface="Arial Black" panose="020B0A04020102020204" pitchFamily="34" charset="0"/>
                        </a:rPr>
                        <a:t> 2024</a:t>
                      </a:r>
                      <a:endParaRPr lang="pt-BR" sz="1200" b="1" i="0" u="none" strike="noStrike" noProof="0" dirty="0">
                        <a:effectLst/>
                        <a:latin typeface="Arial Black" panose="020B0A040201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2" name="Imagem 1" descr="MacBook SSD:Users:pamelafalconi:Google Drive:Agencia Impacto 2017 ok:CLIENTES:Thi@guinho:Artes:2017:01_ Janeiro:2017.01.30 Nova marca:Brasão de Itapevi.psd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6048" y="153564"/>
            <a:ext cx="461645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4032" y="1131683"/>
            <a:ext cx="6802171" cy="4372824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1288224" y="147614"/>
            <a:ext cx="482112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eaLnBrk="1" fontAlgn="b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1400" b="1" noProof="0" dirty="0">
                <a:solidFill>
                  <a:prstClr val="black"/>
                </a:solidFill>
                <a:latin typeface="Arial Black" panose="020B0A04020102020204" pitchFamily="34" charset="0"/>
              </a:rPr>
              <a:t>APLICAÇÃO NO ENSINO</a:t>
            </a:r>
          </a:p>
          <a:p>
            <a:pPr algn="ctr" eaLnBrk="1" fontAlgn="b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1400" b="1" noProof="0" dirty="0">
                <a:solidFill>
                  <a:prstClr val="black"/>
                </a:solidFill>
                <a:latin typeface="Arial Black" panose="020B0A04020102020204" pitchFamily="34" charset="0"/>
              </a:rPr>
              <a:t>Art. 212 da CF/88 (25% da receita de impostos)</a:t>
            </a:r>
          </a:p>
        </p:txBody>
      </p:sp>
      <p:pic>
        <p:nvPicPr>
          <p:cNvPr id="2" name="Imagem 1" descr="MacBook SSD:Users:pamelafalconi:Google Drive:Agencia Impacto 2017 ok:CLIENTES:Thi@guinho:Artes:2017:01_ Janeiro:2017.01.30 Nova marca:Brasão de Itapevi.psd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5939" y="54579"/>
            <a:ext cx="461645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1993" y="1113577"/>
            <a:ext cx="7001726" cy="430945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2283608" y="121440"/>
            <a:ext cx="266611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eaLnBrk="1" fontAlgn="b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1400" b="1" noProof="0" dirty="0">
                <a:solidFill>
                  <a:prstClr val="black"/>
                </a:solidFill>
                <a:latin typeface="Arial Black" panose="020B0A04020102020204" pitchFamily="34" charset="0"/>
              </a:rPr>
              <a:t>APLICAÇÕES NO ENSINO</a:t>
            </a:r>
          </a:p>
          <a:p>
            <a:pPr algn="ctr" eaLnBrk="1" fontAlgn="b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1400" b="1" noProof="0" dirty="0">
                <a:solidFill>
                  <a:prstClr val="black"/>
                </a:solidFill>
                <a:latin typeface="Arial Black" panose="020B0A04020102020204" pitchFamily="34" charset="0"/>
              </a:rPr>
              <a:t>Aplicações do FUNDEB</a:t>
            </a:r>
          </a:p>
        </p:txBody>
      </p:sp>
      <p:pic>
        <p:nvPicPr>
          <p:cNvPr id="2" name="Imagem 1" descr="MacBook SSD:Users:pamelafalconi:Google Drive:Agencia Impacto 2017 ok:CLIENTES:Thi@guinho:Artes:2017:01_ Janeiro:2017.01.30 Nova marca:Brasão de Itapevi.psd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0370" y="59998"/>
            <a:ext cx="461645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3496" y="1104523"/>
            <a:ext cx="6929057" cy="4372824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MacBook SSD:Users:pamelafalconi:Google Drive:Agencia Impacto 2017 ok:CLIENTES:Thi@guinho:Artes:2017:01_ Janeiro:2017.01.30 Nova marca:Brasão de Itapevi.psd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0370" y="59998"/>
            <a:ext cx="461645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tângulo 2"/>
          <p:cNvSpPr/>
          <p:nvPr/>
        </p:nvSpPr>
        <p:spPr>
          <a:xfrm>
            <a:off x="2063717" y="147989"/>
            <a:ext cx="266611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eaLnBrk="1" fontAlgn="b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1400" b="1" noProof="0" dirty="0">
                <a:solidFill>
                  <a:prstClr val="black"/>
                </a:solidFill>
                <a:latin typeface="Arial Black" panose="020B0A04020102020204" pitchFamily="34" charset="0"/>
              </a:rPr>
              <a:t>APLICAÇÕES NO ENSINO</a:t>
            </a:r>
          </a:p>
          <a:p>
            <a:pPr algn="ctr" eaLnBrk="1" fontAlgn="b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1400" b="1" noProof="0" dirty="0">
                <a:solidFill>
                  <a:prstClr val="black"/>
                </a:solidFill>
                <a:latin typeface="Arial Black" panose="020B0A04020102020204" pitchFamily="34" charset="0"/>
              </a:rPr>
              <a:t>Aplicações do FUNDEB</a:t>
            </a:r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4445" y="1167897"/>
            <a:ext cx="6947458" cy="4218915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1603313" y="117445"/>
            <a:ext cx="3674083" cy="7386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b">
              <a:defRPr/>
            </a:pPr>
            <a:r>
              <a:rPr lang="pt-BR" sz="1400" b="1" noProof="0" dirty="0">
                <a:solidFill>
                  <a:prstClr val="black"/>
                </a:solidFill>
                <a:latin typeface="Arial Black" panose="020B0A04020102020204" pitchFamily="34" charset="0"/>
              </a:rPr>
              <a:t>APLICAÇÕES NA SAÚDE</a:t>
            </a:r>
            <a:br>
              <a:rPr lang="pt-BR" sz="1400" b="1" noProof="0" dirty="0">
                <a:solidFill>
                  <a:prstClr val="black"/>
                </a:solidFill>
                <a:latin typeface="Arial Black" panose="020B0A04020102020204" pitchFamily="34" charset="0"/>
              </a:rPr>
            </a:br>
            <a:r>
              <a:rPr lang="pt-BR" sz="1400" b="1" noProof="0" dirty="0">
                <a:solidFill>
                  <a:prstClr val="black"/>
                </a:solidFill>
                <a:latin typeface="Arial Black" panose="020B0A04020102020204" pitchFamily="34" charset="0"/>
              </a:rPr>
              <a:t>CF/88 (15% da receita de impostos)</a:t>
            </a:r>
            <a:endParaRPr lang="pt-BR" sz="1400" noProof="0" dirty="0"/>
          </a:p>
          <a:p>
            <a:pPr eaLnBrk="1" fontAlgn="b" hangingPunct="1">
              <a:spcBef>
                <a:spcPts val="0"/>
              </a:spcBef>
              <a:spcAft>
                <a:spcPts val="0"/>
              </a:spcAft>
              <a:defRPr/>
            </a:pPr>
            <a:endParaRPr lang="pt-BR" sz="1400" b="1" noProof="0" dirty="0">
              <a:solidFill>
                <a:prstClr val="black"/>
              </a:solidFill>
              <a:latin typeface="Arial Black" panose="020B0A04020102020204" pitchFamily="34" charset="0"/>
            </a:endParaRPr>
          </a:p>
        </p:txBody>
      </p:sp>
      <p:pic>
        <p:nvPicPr>
          <p:cNvPr id="2" name="Imagem 1" descr="MacBook SSD:Users:pamelafalconi:Google Drive:Agencia Impacto 2017 ok:CLIENTES:Thi@guinho:Artes:2017:01_ Janeiro:2017.01.30 Nova marca:Brasão de Itapevi.psd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6654" y="100116"/>
            <a:ext cx="461645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1604" y="1268946"/>
            <a:ext cx="6925901" cy="4163133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ela 3"/>
          <p:cNvGraphicFramePr>
            <a:graphicFrameLocks noGrp="1"/>
          </p:cNvGraphicFramePr>
          <p:nvPr/>
        </p:nvGraphicFramePr>
        <p:xfrm>
          <a:off x="461645" y="72496"/>
          <a:ext cx="6600058" cy="744855"/>
        </p:xfrm>
        <a:graphic>
          <a:graphicData uri="http://schemas.openxmlformats.org/drawingml/2006/table">
            <a:tbl>
              <a:tblPr/>
              <a:tblGrid>
                <a:gridCol w="66000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34899">
                <a:tc>
                  <a:txBody>
                    <a:bodyPr/>
                    <a:lstStyle/>
                    <a:p>
                      <a:pPr algn="l" fontAlgn="b"/>
                      <a:endParaRPr lang="pt-BR" sz="1100" b="1" i="0" u="none" strike="noStrike" noProof="0" dirty="0">
                        <a:effectLst/>
                        <a:latin typeface="Arial Black" panose="020B0A040201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2124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 noProof="0" dirty="0">
                          <a:effectLst/>
                          <a:latin typeface="Arial Black" panose="020B0A04020102020204" pitchFamily="34" charset="0"/>
                        </a:rPr>
                        <a:t>DEMONSTRATIVO DE AVALIAÇÃO E CUMPRIMENTO DE METAS FISCAIS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5754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 noProof="0" dirty="0">
                          <a:effectLst/>
                          <a:latin typeface="Arial Black" panose="020B0A04020102020204" pitchFamily="34" charset="0"/>
                        </a:rPr>
                        <a:t>DÍVIDA</a:t>
                      </a:r>
                      <a:r>
                        <a:rPr lang="pt-BR" sz="1200" b="1" i="0" u="none" strike="noStrike" baseline="0" noProof="0" dirty="0">
                          <a:effectLst/>
                          <a:latin typeface="Arial Black" panose="020B0A04020102020204" pitchFamily="34" charset="0"/>
                        </a:rPr>
                        <a:t> CONSOLIDADA LÍQUIDA</a:t>
                      </a:r>
                      <a:endParaRPr lang="pt-BR" sz="1200" b="1" i="0" u="none" strike="noStrike" noProof="0" dirty="0">
                        <a:effectLst/>
                        <a:latin typeface="Arial Black" panose="020B0A04020102020204" pitchFamily="34" charset="0"/>
                      </a:endParaRPr>
                    </a:p>
                    <a:p>
                      <a:pPr algn="ctr" fontAlgn="b"/>
                      <a:endParaRPr lang="pt-BR" sz="1200" b="1" i="0" u="none" strike="noStrike" noProof="0" dirty="0">
                        <a:effectLst/>
                        <a:latin typeface="Arial Black" panose="020B0A040201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2" name="Imagem 1" descr="MacBook SSD:Users:pamelafalconi:Google Drive:Agencia Impacto 2017 ok:CLIENTES:Thi@guinho:Artes:2017:01_ Janeiro:2017.01.30 Nova marca:Brasão de Itapevi.psd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72496"/>
            <a:ext cx="461645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658" y="1023042"/>
            <a:ext cx="6893647" cy="446552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a 1"/>
          <p:cNvGraphicFramePr>
            <a:graphicFrameLocks noGrp="1"/>
          </p:cNvGraphicFramePr>
          <p:nvPr/>
        </p:nvGraphicFramePr>
        <p:xfrm>
          <a:off x="580707" y="95991"/>
          <a:ext cx="6490049" cy="760095"/>
        </p:xfrm>
        <a:graphic>
          <a:graphicData uri="http://schemas.openxmlformats.org/drawingml/2006/table">
            <a:tbl>
              <a:tblPr/>
              <a:tblGrid>
                <a:gridCol w="649004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48352">
                <a:tc>
                  <a:txBody>
                    <a:bodyPr/>
                    <a:lstStyle/>
                    <a:p>
                      <a:pPr algn="ctr" fontAlgn="b"/>
                      <a:endParaRPr lang="pt-BR" sz="1200" b="1" i="0" u="none" strike="noStrike" noProof="0" dirty="0">
                        <a:effectLst/>
                        <a:latin typeface="Arial Black" panose="020B0A040201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8352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 noProof="0" dirty="0">
                          <a:effectLst/>
                          <a:latin typeface="Arial Black" panose="020B0A04020102020204" pitchFamily="34" charset="0"/>
                        </a:rPr>
                        <a:t>DEMONSTRATIVO DE AVALIAÇÃO E CUMPRIMENTO DE METAS FISCAIS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936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 noProof="0" dirty="0">
                          <a:effectLst/>
                          <a:latin typeface="Arial Black" panose="020B0A04020102020204" pitchFamily="34" charset="0"/>
                        </a:rPr>
                        <a:t>DESPESA</a:t>
                      </a:r>
                      <a:r>
                        <a:rPr lang="pt-BR" sz="1200" b="1" i="0" u="none" strike="noStrike" baseline="0" noProof="0" dirty="0">
                          <a:effectLst/>
                          <a:latin typeface="Arial Black" panose="020B0A04020102020204" pitchFamily="34" charset="0"/>
                        </a:rPr>
                        <a:t> COM PESSOAL</a:t>
                      </a:r>
                      <a:endParaRPr lang="pt-BR" sz="1200" b="1" i="0" u="none" strike="noStrike" noProof="0" dirty="0">
                        <a:effectLst/>
                        <a:latin typeface="Arial Black" panose="020B0A04020102020204" pitchFamily="34" charset="0"/>
                      </a:endParaRPr>
                    </a:p>
                    <a:p>
                      <a:pPr algn="ctr" fontAlgn="b"/>
                      <a:endParaRPr lang="pt-BR" sz="1200" b="1" i="0" u="none" strike="noStrike" noProof="0" dirty="0">
                        <a:effectLst/>
                        <a:latin typeface="Arial Black" panose="020B0A040201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4" name="Imagem 3" descr="MacBook SSD:Users:pamelafalconi:Google Drive:Agencia Impacto 2017 ok:CLIENTES:Thi@guinho:Artes:2017:01_ Janeiro:2017.01.30 Nova marca:Brasão de Itapevi.psd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9062" y="95991"/>
            <a:ext cx="461645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175" y="855980"/>
            <a:ext cx="6347460" cy="2311400"/>
          </a:xfrm>
          <a:prstGeom prst="rect">
            <a:avLst/>
          </a:prstGeom>
        </p:spPr>
      </p:pic>
      <p:pic>
        <p:nvPicPr>
          <p:cNvPr id="8" name="Imagem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4175" y="3378200"/>
            <a:ext cx="6347460" cy="2296795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84"/>
          <p:cNvSpPr>
            <a:spLocks noChangeArrowheads="1"/>
          </p:cNvSpPr>
          <p:nvPr/>
        </p:nvSpPr>
        <p:spPr bwMode="auto">
          <a:xfrm>
            <a:off x="171969" y="941560"/>
            <a:ext cx="7124700" cy="4586539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0" rIns="0" bIns="0" anchor="b"/>
          <a:lstStyle/>
          <a:p>
            <a:pPr algn="ctr" eaLnBrk="1" hangingPunct="1"/>
            <a:r>
              <a:rPr lang="pt-BR" sz="3200" noProof="0" dirty="0">
                <a:solidFill>
                  <a:schemeClr val="accent2">
                    <a:lumMod val="50000"/>
                  </a:schemeClr>
                </a:solidFill>
                <a:latin typeface="Arial Black" panose="020B0A04020102020204" pitchFamily="34" charset="0"/>
              </a:rPr>
              <a:t>Obrigado!</a:t>
            </a:r>
            <a:br>
              <a:rPr lang="pt-BR" sz="3200" noProof="0" dirty="0">
                <a:solidFill>
                  <a:schemeClr val="accent2">
                    <a:lumMod val="50000"/>
                  </a:schemeClr>
                </a:solidFill>
                <a:latin typeface="Arial Black" panose="020B0A04020102020204" pitchFamily="34" charset="0"/>
              </a:rPr>
            </a:br>
            <a:br>
              <a:rPr lang="pt-BR" sz="3200" noProof="0" dirty="0">
                <a:solidFill>
                  <a:schemeClr val="accent2">
                    <a:lumMod val="50000"/>
                  </a:schemeClr>
                </a:solidFill>
                <a:latin typeface="Arial Black" panose="020B0A04020102020204" pitchFamily="34" charset="0"/>
              </a:rPr>
            </a:br>
            <a:endParaRPr lang="pt-BR" sz="3200" noProof="0" dirty="0">
              <a:solidFill>
                <a:schemeClr val="accent2">
                  <a:lumMod val="50000"/>
                </a:schemeClr>
              </a:solidFill>
              <a:latin typeface="Arial Black" panose="020B0A04020102020204" pitchFamily="34" charset="0"/>
            </a:endParaRPr>
          </a:p>
          <a:p>
            <a:pPr algn="ctr" eaLnBrk="1" hangingPunct="1"/>
            <a:endParaRPr lang="pt-BR" sz="3200" noProof="0" dirty="0">
              <a:solidFill>
                <a:schemeClr val="accent2">
                  <a:lumMod val="50000"/>
                </a:schemeClr>
              </a:solidFill>
              <a:latin typeface="Arial Black" panose="020B0A04020102020204" pitchFamily="34" charset="0"/>
            </a:endParaRPr>
          </a:p>
          <a:p>
            <a:pPr algn="ctr" eaLnBrk="1" hangingPunct="1"/>
            <a:r>
              <a:rPr lang="pt-BR" sz="2400" noProof="0" dirty="0">
                <a:solidFill>
                  <a:schemeClr val="accent2">
                    <a:lumMod val="50000"/>
                  </a:schemeClr>
                </a:solidFill>
                <a:latin typeface="Arial Black" panose="020B0A04020102020204" pitchFamily="34" charset="0"/>
              </a:rPr>
              <a:t>Prefeitura de Itapevi</a:t>
            </a:r>
          </a:p>
          <a:p>
            <a:pPr algn="ctr" eaLnBrk="1" hangingPunct="1"/>
            <a:br>
              <a:rPr lang="pt-BR" sz="2400" noProof="0" dirty="0">
                <a:solidFill>
                  <a:schemeClr val="accent2">
                    <a:lumMod val="50000"/>
                  </a:schemeClr>
                </a:solidFill>
                <a:latin typeface="Arial Black" panose="020B0A04020102020204" pitchFamily="34" charset="0"/>
              </a:rPr>
            </a:br>
            <a:r>
              <a:rPr lang="pt-BR" sz="2400" noProof="0" dirty="0">
                <a:solidFill>
                  <a:schemeClr val="accent2">
                    <a:lumMod val="50000"/>
                  </a:schemeClr>
                </a:solidFill>
                <a:latin typeface="Arial Black" panose="020B0A04020102020204" pitchFamily="34" charset="0"/>
              </a:rPr>
              <a:t>Secretaria da Fazenda e Patrimônio</a:t>
            </a:r>
          </a:p>
          <a:p>
            <a:pPr algn="ctr" eaLnBrk="1" hangingPunct="1"/>
            <a:br>
              <a:rPr lang="pt-BR" sz="2400" noProof="0" dirty="0">
                <a:solidFill>
                  <a:schemeClr val="accent2">
                    <a:lumMod val="50000"/>
                  </a:schemeClr>
                </a:solidFill>
                <a:latin typeface="Arial Black" panose="020B0A04020102020204" pitchFamily="34" charset="0"/>
              </a:rPr>
            </a:br>
            <a:r>
              <a:rPr lang="pt-BR" sz="2400" noProof="0" dirty="0">
                <a:solidFill>
                  <a:schemeClr val="accent2">
                    <a:lumMod val="50000"/>
                  </a:schemeClr>
                </a:solidFill>
                <a:latin typeface="Arial Black" panose="020B0A04020102020204" pitchFamily="34" charset="0"/>
              </a:rPr>
              <a:t>Departamento de Contabilidade</a:t>
            </a:r>
            <a:br>
              <a:rPr lang="pt-BR" sz="2400" noProof="0" dirty="0">
                <a:solidFill>
                  <a:schemeClr val="accent2">
                    <a:lumMod val="50000"/>
                  </a:schemeClr>
                </a:solidFill>
                <a:latin typeface="Arial Black" panose="020B0A04020102020204" pitchFamily="34" charset="0"/>
              </a:rPr>
            </a:br>
            <a:br>
              <a:rPr lang="pt-BR" sz="2400" noProof="0" dirty="0">
                <a:solidFill>
                  <a:schemeClr val="accent2">
                    <a:lumMod val="50000"/>
                  </a:schemeClr>
                </a:solidFill>
                <a:latin typeface="Arial Black" panose="020B0A04020102020204" pitchFamily="34" charset="0"/>
              </a:rPr>
            </a:br>
            <a:r>
              <a:rPr lang="pt-BR" sz="2400" noProof="0" dirty="0">
                <a:solidFill>
                  <a:schemeClr val="accent2">
                    <a:lumMod val="50000"/>
                  </a:schemeClr>
                </a:solidFill>
                <a:latin typeface="Arial Black" panose="020B0A04020102020204" pitchFamily="34" charset="0"/>
              </a:rPr>
              <a:t>contabilidade@itapevi.sp.gov.br</a:t>
            </a:r>
          </a:p>
        </p:txBody>
      </p:sp>
      <p:pic>
        <p:nvPicPr>
          <p:cNvPr id="2" name="Imagem 1" descr="MacBook SSD:Users:pamelafalconi:Google Drive:Agencia Impacto 2017 ok:CLIENTES:Thi@guinho:Artes:2017:01_ Janeiro:2017.01.30 Nova marca:Brasão de Itapevi.psd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439984" y="1714861"/>
            <a:ext cx="588670" cy="700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Facetado">
  <a:themeElements>
    <a:clrScheme name="Facetado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Facetado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ado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7</TotalTime>
  <Words>432</Words>
  <Application>Microsoft Office PowerPoint</Application>
  <PresentationFormat>Apresentação na tela (4:3)</PresentationFormat>
  <Paragraphs>53</Paragraphs>
  <Slides>18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18</vt:i4>
      </vt:variant>
    </vt:vector>
  </HeadingPairs>
  <TitlesOfParts>
    <vt:vector size="25" baseType="lpstr">
      <vt:lpstr>Arial</vt:lpstr>
      <vt:lpstr>Arial Black</vt:lpstr>
      <vt:lpstr>Calibri</vt:lpstr>
      <vt:lpstr>Tahoma</vt:lpstr>
      <vt:lpstr>Trebuchet MS</vt:lpstr>
      <vt:lpstr>Wingdings 3</vt:lpstr>
      <vt:lpstr>Facetado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PMJ 116604</dc:creator>
  <cp:lastModifiedBy>Letícia Araújo</cp:lastModifiedBy>
  <cp:revision>429</cp:revision>
  <cp:lastPrinted>2021-02-25T15:29:00Z</cp:lastPrinted>
  <dcterms:created xsi:type="dcterms:W3CDTF">2005-05-12T15:37:00Z</dcterms:created>
  <dcterms:modified xsi:type="dcterms:W3CDTF">2025-02-12T12:55:22Z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77BB9070DECF444096DBE07E484E094A_12</vt:lpwstr>
  </property>
  <property fmtid="{D5CDD505-2E9C-101B-9397-08002B2CF9AE}" pid="3" name="KSOProductBuildVer">
    <vt:lpwstr>1046-12.2.0.19805</vt:lpwstr>
  </property>
</Properties>
</file>