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3" r:id="rId1"/>
  </p:sldMasterIdLst>
  <p:notesMasterIdLst>
    <p:notesMasterId r:id="rId14"/>
  </p:notesMasterIdLst>
  <p:handoutMasterIdLst>
    <p:handoutMasterId r:id="rId15"/>
  </p:handoutMasterIdLst>
  <p:sldIdLst>
    <p:sldId id="367" r:id="rId2"/>
    <p:sldId id="394" r:id="rId3"/>
    <p:sldId id="305" r:id="rId4"/>
    <p:sldId id="307" r:id="rId5"/>
    <p:sldId id="392" r:id="rId6"/>
    <p:sldId id="385" r:id="rId7"/>
    <p:sldId id="308" r:id="rId8"/>
    <p:sldId id="279" r:id="rId9"/>
    <p:sldId id="325" r:id="rId10"/>
    <p:sldId id="322" r:id="rId11"/>
    <p:sldId id="393" r:id="rId12"/>
    <p:sldId id="391" r:id="rId13"/>
  </p:sldIdLst>
  <p:sldSz cx="9144000" cy="6858000" type="screen4x3"/>
  <p:notesSz cx="6797675" cy="9926638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0000"/>
    <a:srgbClr val="CC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8279" autoAdjust="0"/>
  </p:normalViewPr>
  <p:slideViewPr>
    <p:cSldViewPr snapToGrid="0">
      <p:cViewPr varScale="1">
        <p:scale>
          <a:sx n="106" d="100"/>
          <a:sy n="106" d="100"/>
        </p:scale>
        <p:origin x="104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pu155067\Documents\Contabilidade\EXECU&#199;&#195;O%20OR&#199;AMENT&#193;RIA%202024\Pe&#231;as%20or&#231;ament&#225;rias\LOA-2025\Audi&#234;ncia%20p&#250;blica\Audi&#234;ncia%20C&#226;mara\Material%20audi&#234;ncia%20p&#250;bilca%20-%20C&#194;MAR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75846555454621134"/>
          <c:y val="0.47494693107677682"/>
          <c:w val="0.2323283236485818"/>
          <c:h val="0.1316303478994901"/>
        </c:manualLayout>
      </c:layout>
      <c:overlay val="0"/>
      <c:txPr>
        <a:bodyPr/>
        <a:lstStyle/>
        <a:p>
          <a:pPr>
            <a:defRPr>
              <a:latin typeface="+mj-lt"/>
            </a:defRPr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'DESPESAS PARA AUDIÊNCIA'!$A$2:$A$24</c:f>
              <c:strCache>
                <c:ptCount val="23"/>
                <c:pt idx="0">
                  <c:v>GABINETE DO PREFEITO</c:v>
                </c:pt>
                <c:pt idx="1">
                  <c:v>CONTROLADORIA </c:v>
                </c:pt>
                <c:pt idx="2">
                  <c:v>GOVERNO</c:v>
                </c:pt>
                <c:pt idx="3">
                  <c:v>JUSTICA </c:v>
                </c:pt>
                <c:pt idx="4">
                  <c:v>FAZENDA</c:v>
                </c:pt>
                <c:pt idx="5">
                  <c:v>DES. ECONOMICO</c:v>
                </c:pt>
                <c:pt idx="6">
                  <c:v>ADMINISTRAÇÃO</c:v>
                </c:pt>
                <c:pt idx="7">
                  <c:v>SUPRIMENTOS</c:v>
                </c:pt>
                <c:pt idx="8">
                  <c:v>DES. URBANO</c:v>
                </c:pt>
                <c:pt idx="9">
                  <c:v>INFRAESTRUTURA</c:v>
                </c:pt>
                <c:pt idx="10">
                  <c:v>EDUCACAO</c:v>
                </c:pt>
                <c:pt idx="11">
                  <c:v>ESPORTES</c:v>
                </c:pt>
                <c:pt idx="12">
                  <c:v>SAÚDE</c:v>
                </c:pt>
                <c:pt idx="13">
                  <c:v>DES. SOCIAL</c:v>
                </c:pt>
                <c:pt idx="14">
                  <c:v>MEIO AMBIENTE</c:v>
                </c:pt>
                <c:pt idx="15">
                  <c:v>SECRETARIA SEGURANCA</c:v>
                </c:pt>
                <c:pt idx="16">
                  <c:v>PLANEJAMENTO</c:v>
                </c:pt>
                <c:pt idx="17">
                  <c:v>CULTURA</c:v>
                </c:pt>
                <c:pt idx="18">
                  <c:v>HABITACAO</c:v>
                </c:pt>
                <c:pt idx="19">
                  <c:v>DIREITOS HUMANOS</c:v>
                </c:pt>
                <c:pt idx="20">
                  <c:v>CAMARA</c:v>
                </c:pt>
                <c:pt idx="21">
                  <c:v>ITAPEVIPREV</c:v>
                </c:pt>
                <c:pt idx="22">
                  <c:v>REGULAITA</c:v>
                </c:pt>
              </c:strCache>
            </c:strRef>
          </c:cat>
          <c:val>
            <c:numRef>
              <c:f>'DESPESAS PARA AUDIÊNCIA'!$B$2:$B$24</c:f>
              <c:numCache>
                <c:formatCode>#,##0.00</c:formatCode>
                <c:ptCount val="23"/>
                <c:pt idx="0">
                  <c:v>9288693.8399999999</c:v>
                </c:pt>
                <c:pt idx="1">
                  <c:v>1952500</c:v>
                </c:pt>
                <c:pt idx="2">
                  <c:v>1577500</c:v>
                </c:pt>
                <c:pt idx="3">
                  <c:v>15116950</c:v>
                </c:pt>
                <c:pt idx="4">
                  <c:v>143898754.66</c:v>
                </c:pt>
                <c:pt idx="5">
                  <c:v>5204100</c:v>
                </c:pt>
                <c:pt idx="6">
                  <c:v>12756500</c:v>
                </c:pt>
                <c:pt idx="7">
                  <c:v>5531000</c:v>
                </c:pt>
                <c:pt idx="8">
                  <c:v>7099500</c:v>
                </c:pt>
                <c:pt idx="9">
                  <c:v>255981488.83000001</c:v>
                </c:pt>
                <c:pt idx="10">
                  <c:v>422638538.30000001</c:v>
                </c:pt>
                <c:pt idx="11">
                  <c:v>8509700</c:v>
                </c:pt>
                <c:pt idx="12">
                  <c:v>264994439.91</c:v>
                </c:pt>
                <c:pt idx="13">
                  <c:v>27147600</c:v>
                </c:pt>
                <c:pt idx="14">
                  <c:v>5882000</c:v>
                </c:pt>
                <c:pt idx="15">
                  <c:v>48881500</c:v>
                </c:pt>
                <c:pt idx="16">
                  <c:v>2510000</c:v>
                </c:pt>
                <c:pt idx="17">
                  <c:v>12710500</c:v>
                </c:pt>
                <c:pt idx="18">
                  <c:v>9716340</c:v>
                </c:pt>
                <c:pt idx="19">
                  <c:v>1977000</c:v>
                </c:pt>
                <c:pt idx="20">
                  <c:v>45765252.600000001</c:v>
                </c:pt>
                <c:pt idx="21">
                  <c:v>88222880.239999995</c:v>
                </c:pt>
                <c:pt idx="22">
                  <c:v>2737000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F5-4954-A824-CBE34E5E07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509221759"/>
        <c:axId val="509223679"/>
      </c:barChart>
      <c:catAx>
        <c:axId val="5092217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09223679"/>
        <c:crosses val="autoZero"/>
        <c:auto val="1"/>
        <c:lblAlgn val="ctr"/>
        <c:lblOffset val="100"/>
        <c:noMultiLvlLbl val="0"/>
      </c:catAx>
      <c:valAx>
        <c:axId val="509223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09221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730858A5-E508-4797-8A88-DD910B69A5E0}" type="datetimeFigureOut">
              <a:rPr lang="pt-BR"/>
              <a:pPr>
                <a:defRPr/>
              </a:pPr>
              <a:t>14/10/2024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71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8711"/>
            <a:ext cx="29464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812DD73-3DF2-4F5D-B147-32FA44D700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79351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>
            <a:lvl1pPr defTabSz="919163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6" y="0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>
            <a:lvl1pPr algn="r" defTabSz="919163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7547"/>
            <a:ext cx="5438775" cy="446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71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b" anchorCtr="0" compatLnSpc="1">
            <a:prstTxWarp prst="textNoShape">
              <a:avLst/>
            </a:prstTxWarp>
          </a:bodyPr>
          <a:lstStyle>
            <a:lvl1pPr defTabSz="919163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837" tIns="45918" rIns="91837" bIns="45918" numCol="1" anchor="b" anchorCtr="0" compatLnSpc="1">
            <a:prstTxWarp prst="textNoShape">
              <a:avLst/>
            </a:prstTxWarp>
          </a:bodyPr>
          <a:lstStyle>
            <a:lvl1pPr algn="r" defTabSz="919163">
              <a:defRPr sz="1200"/>
            </a:lvl1pPr>
          </a:lstStyle>
          <a:p>
            <a:pPr>
              <a:defRPr/>
            </a:pPr>
            <a:fld id="{4A94D8BE-1403-4330-9B20-40BDC988979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13604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984251" y="745296"/>
            <a:ext cx="4830763" cy="3721691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/>
          </p:nvPr>
        </p:nvSpPr>
        <p:spPr>
          <a:xfrm>
            <a:off x="906463" y="4715952"/>
            <a:ext cx="4983162" cy="446539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3169EC61-0801-4938-89A3-DD1F5CD299B9}" type="slidenum">
              <a:rPr lang="pt-BR" sz="1200"/>
              <a:pPr algn="r" eaLnBrk="1" hangingPunct="1"/>
              <a:t>2</a:t>
            </a:fld>
            <a:endParaRPr lang="pt-BR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400" y="741363"/>
            <a:ext cx="4965700" cy="3725862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7547"/>
            <a:ext cx="5438775" cy="44669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176448F0-089C-4970-8906-49820868CABF}" type="slidenum">
              <a:rPr lang="pt-BR" sz="1200"/>
              <a:pPr algn="r" eaLnBrk="1" hangingPunct="1"/>
              <a:t>7</a:t>
            </a:fld>
            <a:endParaRPr lang="pt-BR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0CC36C37-C409-4999-A876-329FB1DFF9CC}" type="slidenum">
              <a:rPr lang="pt-BR" sz="1200"/>
              <a:pPr algn="r" eaLnBrk="1" hangingPunct="1"/>
              <a:t>9</a:t>
            </a:fld>
            <a:endParaRPr lang="pt-BR" sz="120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 txBox="1">
            <a:spLocks noGrp="1" noChangeArrowheads="1"/>
          </p:cNvSpPr>
          <p:nvPr/>
        </p:nvSpPr>
        <p:spPr bwMode="auto">
          <a:xfrm>
            <a:off x="3851276" y="9428711"/>
            <a:ext cx="2944813" cy="49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837" tIns="45918" rIns="91837" bIns="45918" anchor="b"/>
          <a:lstStyle>
            <a:lvl1pPr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19163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19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A4AFBC11-4C67-4757-9183-5EAD01642702}" type="slidenum">
              <a:rPr lang="pt-BR" sz="1200"/>
              <a:pPr algn="r" eaLnBrk="1" hangingPunct="1"/>
              <a:t>10</a:t>
            </a:fld>
            <a:endParaRPr lang="pt-BR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t-BR" sz="18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1C11F-EE7C-4254-B321-D6BC39FAB27C}" type="datetime1">
              <a:rPr lang="pt-BR"/>
              <a:pPr>
                <a:defRPr/>
              </a:pPr>
              <a:t>14/10/2024</a:t>
            </a:fld>
            <a:endParaRPr lang="pt-BR"/>
          </a:p>
        </p:txBody>
      </p:sp>
      <p:sp>
        <p:nvSpPr>
          <p:cNvPr id="5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99122-B960-4550-B5DB-A06F94A8D73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3175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11EDB-6981-4128-967C-7C988AC353D6}" type="datetime1">
              <a:rPr lang="pt-BR"/>
              <a:pPr>
                <a:defRPr/>
              </a:pPr>
              <a:t>14/10/2024</a:t>
            </a:fld>
            <a:endParaRPr lang="pt-BR"/>
          </a:p>
        </p:txBody>
      </p:sp>
      <p:sp>
        <p:nvSpPr>
          <p:cNvPr id="6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43490-ECDE-4F01-86E2-DE340CE2959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2671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056728-F63F-4FE7-BEF8-DF1329954455}" type="datetime1">
              <a:rPr lang="pt-BR"/>
              <a:pPr>
                <a:defRPr/>
              </a:pPr>
              <a:t>14/10/2024</a:t>
            </a:fld>
            <a:endParaRPr lang="pt-BR"/>
          </a:p>
        </p:txBody>
      </p:sp>
      <p:sp>
        <p:nvSpPr>
          <p:cNvPr id="8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412F2-5D65-413A-AF07-2CC6E0211EE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553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5E1E7-5DE3-4DF2-9D1F-77ED0646F8B1}" type="datetime1">
              <a:rPr lang="pt-BR"/>
              <a:pPr>
                <a:defRPr/>
              </a:pPr>
              <a:t>14/10/2024</a:t>
            </a:fld>
            <a:endParaRPr lang="pt-BR"/>
          </a:p>
        </p:txBody>
      </p:sp>
      <p:sp>
        <p:nvSpPr>
          <p:cNvPr id="4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773E0-A4B4-4C02-8531-E68ECCDA0B5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3804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81AD-20D6-41DF-8436-8E5C42535CE6}" type="datetime1">
              <a:rPr lang="pt-BR"/>
              <a:pPr>
                <a:defRPr/>
              </a:pPr>
              <a:t>14/10/2024</a:t>
            </a:fld>
            <a:endParaRPr lang="pt-BR"/>
          </a:p>
        </p:txBody>
      </p:sp>
      <p:sp>
        <p:nvSpPr>
          <p:cNvPr id="3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504B0-CE88-47BC-990D-DAEFC86BB33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8800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AF9A0-A40F-45BB-8E02-20C8E2CC40B8}" type="datetime1">
              <a:rPr lang="pt-BR"/>
              <a:pPr>
                <a:defRPr/>
              </a:pPr>
              <a:t>14/10/2024</a:t>
            </a:fld>
            <a:endParaRPr lang="pt-BR"/>
          </a:p>
        </p:txBody>
      </p:sp>
      <p:sp>
        <p:nvSpPr>
          <p:cNvPr id="6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EE1C6-1D36-4C38-98AC-999E05B9B14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0332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E118A-343D-4155-928A-1890343EB2D2}" type="datetime1">
              <a:rPr lang="pt-BR"/>
              <a:pPr>
                <a:defRPr/>
              </a:pPr>
              <a:t>14/10/2024</a:t>
            </a:fld>
            <a:endParaRPr lang="pt-BR"/>
          </a:p>
        </p:txBody>
      </p:sp>
      <p:sp>
        <p:nvSpPr>
          <p:cNvPr id="5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E65DC-7477-422A-AAE7-79AC87F5860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3458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1308B-CAF5-4B24-853E-FEE0337CB95E}" type="datetime1">
              <a:rPr lang="pt-BR"/>
              <a:pPr>
                <a:defRPr/>
              </a:pPr>
              <a:t>14/10/2024</a:t>
            </a:fld>
            <a:endParaRPr lang="pt-BR"/>
          </a:p>
        </p:txBody>
      </p:sp>
      <p:sp>
        <p:nvSpPr>
          <p:cNvPr id="5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D72CF-5209-4A9E-9F09-5BA8177E457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5033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 e texto e 2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6174C-D5F9-43FC-BA35-CE246E27BDE1}" type="datetime1">
              <a:rPr lang="pt-BR"/>
              <a:pPr>
                <a:defRPr/>
              </a:pPr>
              <a:t>14/10/2024</a:t>
            </a:fld>
            <a:endParaRPr lang="pt-BR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16D05-8548-4744-88EB-D71A11E200D6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218215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052" name="Espaço Reservado para Título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2053" name="Espaço Reservado para Texto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C3FE8713-4635-4694-9AB2-88A3F96CD2D7}" type="datetime1">
              <a:rPr lang="pt-BR"/>
              <a:pPr>
                <a:defRPr/>
              </a:pPr>
              <a:t>14/10/2024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4727E99-21E6-466D-884E-5DACA082BAB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grpSp>
        <p:nvGrpSpPr>
          <p:cNvPr id="2057" name="Grupo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Text Box 2"/>
          <p:cNvSpPr txBox="1">
            <a:spLocks noChangeArrowheads="1"/>
          </p:cNvSpPr>
          <p:nvPr/>
        </p:nvSpPr>
        <p:spPr bwMode="auto">
          <a:xfrm>
            <a:off x="912892" y="1971100"/>
            <a:ext cx="7162800" cy="2915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449263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</a:pPr>
            <a:r>
              <a:rPr lang="en-GB" sz="4000" b="1" dirty="0">
                <a:solidFill>
                  <a:srgbClr val="0033CC"/>
                </a:solidFill>
                <a:latin typeface="Arial Black" pitchFamily="34" charset="0"/>
              </a:rPr>
              <a:t>AUDIÊNCIA PÚBLICA</a:t>
            </a:r>
          </a:p>
          <a:p>
            <a:pPr algn="ctr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</a:pPr>
            <a:r>
              <a:rPr lang="en-GB" sz="2800" b="1" dirty="0">
                <a:solidFill>
                  <a:srgbClr val="0033CC"/>
                </a:solidFill>
                <a:latin typeface="Arial Black" pitchFamily="34" charset="0"/>
              </a:rPr>
              <a:t>PROJETO DE LEI ORÇAMENTÁRIA ANUAL - LOA </a:t>
            </a:r>
          </a:p>
          <a:p>
            <a:pPr algn="ctr" eaLnBrk="1" hangingPunct="1">
              <a:spcBef>
                <a:spcPts val="2938"/>
              </a:spcBef>
              <a:buClr>
                <a:srgbClr val="0033CC"/>
              </a:buClr>
              <a:buSzPct val="100000"/>
              <a:buFont typeface="Tahoma" pitchFamily="34" charset="0"/>
              <a:buNone/>
            </a:pPr>
            <a:r>
              <a:rPr lang="en-GB" sz="3900" b="1" dirty="0">
                <a:solidFill>
                  <a:srgbClr val="0033CC"/>
                </a:solidFill>
                <a:latin typeface="Arial Black" pitchFamily="34" charset="0"/>
              </a:rPr>
              <a:t>2025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ABD6AD6C-109E-32C0-5795-1A85121F9E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1878" y="764247"/>
            <a:ext cx="882673" cy="1050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23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3266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71499" y="246932"/>
            <a:ext cx="8001000" cy="87677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457200" indent="-457200" algn="ctr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b="1" dirty="0">
                <a:solidFill>
                  <a:srgbClr val="000000"/>
                </a:solidFill>
                <a:latin typeface="Arial Black" panose="020B0A04020102020204" pitchFamily="34" charset="0"/>
                <a:cs typeface="Times New Roman" pitchFamily="18" charset="0"/>
              </a:rPr>
              <a:t>PUBLICAÇÃO</a:t>
            </a:r>
          </a:p>
          <a:p>
            <a:pPr marL="457200" indent="-457200" algn="just" defTabSz="449263" eaLnBrk="1" hangingPunct="1"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1450" algn="l"/>
                <a:tab pos="10780713" algn="l"/>
              </a:tabLst>
            </a:pPr>
            <a:r>
              <a:rPr lang="en-GB" altLang="pt-BR" sz="2000" dirty="0">
                <a:solidFill>
                  <a:srgbClr val="000000"/>
                </a:solidFill>
                <a:cs typeface="Times New Roman" pitchFamily="18" charset="0"/>
              </a:rPr>
              <a:t>		</a:t>
            </a:r>
            <a:endParaRPr lang="en-GB" altLang="pt-BR" sz="20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7" name="Seta: para a Direita 5">
            <a:extLst>
              <a:ext uri="{FF2B5EF4-FFF2-40B4-BE49-F238E27FC236}">
                <a16:creationId xmlns:a16="http://schemas.microsoft.com/office/drawing/2014/main" id="{86192650-AF2F-45B0-99A1-09C71EF506A8}"/>
              </a:ext>
            </a:extLst>
          </p:cNvPr>
          <p:cNvSpPr/>
          <p:nvPr/>
        </p:nvSpPr>
        <p:spPr>
          <a:xfrm>
            <a:off x="338000" y="3570097"/>
            <a:ext cx="466997" cy="174171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5D9B45D1-0F88-9CBB-B726-D98C02EF98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499" y="529244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C849D9A-63DF-2419-6313-BCC98AA39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97" y="755921"/>
            <a:ext cx="8001000" cy="924739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62A05C1-E38E-3A26-B1BF-610FB8F693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5287" y="2084807"/>
            <a:ext cx="6268325" cy="25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956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901700" y="1727200"/>
            <a:ext cx="7353300" cy="3585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1400" b="1" dirty="0"/>
              <a:t>A Lei Orçamentária Anual (LOA) estima os valores da receita e fixa os valores da despesa de um determinado exercício.</a:t>
            </a:r>
          </a:p>
          <a:p>
            <a:pPr algn="just">
              <a:spcBef>
                <a:spcPct val="50000"/>
              </a:spcBef>
            </a:pPr>
            <a:r>
              <a:rPr lang="pt-BR" sz="1400" b="1" dirty="0"/>
              <a:t>O Orçamento aprovado terá vigência de um ano e compreenderá:</a:t>
            </a:r>
          </a:p>
          <a:p>
            <a:pPr algn="just">
              <a:spcBef>
                <a:spcPct val="50000"/>
              </a:spcBef>
            </a:pPr>
            <a:r>
              <a:rPr lang="pt-BR" sz="1400" b="1" dirty="0"/>
              <a:t>I - o orçamento fiscal referente aos Poderes da União, seus fundos, órgãos e entidades da administração direta e indireta, inclusive fundações instituídas e mantidas pelo Poder Público;</a:t>
            </a:r>
          </a:p>
          <a:p>
            <a:pPr algn="just">
              <a:spcBef>
                <a:spcPct val="50000"/>
              </a:spcBef>
            </a:pPr>
            <a:r>
              <a:rPr lang="pt-BR" sz="1400" b="1" dirty="0"/>
              <a:t>II - o orçamento de investimento das empresas em que a União, direta ou indiretamente, detenha a maioria do capital social com direito a voto;</a:t>
            </a:r>
          </a:p>
          <a:p>
            <a:pPr algn="just">
              <a:spcBef>
                <a:spcPct val="50000"/>
              </a:spcBef>
            </a:pPr>
            <a:r>
              <a:rPr lang="pt-BR" sz="1400" b="1" dirty="0"/>
              <a:t>III - o orçamento da seguridade social, abrangendo todas as entidades e órgãos a ela vinculados, da administração direta ou indireta, bem como os fundos e fundações instituídos e mantidos pelo Poder</a:t>
            </a:r>
            <a:r>
              <a:rPr lang="pt-BR" sz="1400" dirty="0"/>
              <a:t> </a:t>
            </a:r>
          </a:p>
          <a:p>
            <a:pPr algn="just">
              <a:spcBef>
                <a:spcPct val="50000"/>
              </a:spcBef>
            </a:pPr>
            <a:endParaRPr lang="pt-BR" sz="1400" dirty="0"/>
          </a:p>
          <a:p>
            <a:pPr algn="just">
              <a:spcBef>
                <a:spcPct val="50000"/>
              </a:spcBef>
            </a:pPr>
            <a:r>
              <a:rPr lang="pt-BR" sz="1600" b="1" dirty="0"/>
              <a:t>Art. 165, § 5º, incisos I,II e III da Constituição Federal.</a:t>
            </a:r>
          </a:p>
        </p:txBody>
      </p:sp>
      <p:sp>
        <p:nvSpPr>
          <p:cNvPr id="17416" name="Rectangle 84"/>
          <p:cNvSpPr>
            <a:spLocks noChangeArrowheads="1"/>
          </p:cNvSpPr>
          <p:nvPr/>
        </p:nvSpPr>
        <p:spPr bwMode="auto">
          <a:xfrm>
            <a:off x="927100" y="773113"/>
            <a:ext cx="71247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r>
              <a:rPr lang="pt-BR" sz="3200">
                <a:solidFill>
                  <a:schemeClr val="tx2"/>
                </a:solidFill>
                <a:latin typeface="Arial Black" pitchFamily="34" charset="0"/>
              </a:rPr>
              <a:t>Definição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6A156532-DE14-93E1-1813-9200AEBA65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8198" y="655606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4"/>
          <p:cNvSpPr>
            <a:spLocks noGrp="1" noChangeArrowheads="1"/>
          </p:cNvSpPr>
          <p:nvPr>
            <p:ph type="title"/>
          </p:nvPr>
        </p:nvSpPr>
        <p:spPr>
          <a:xfrm>
            <a:off x="1073150" y="737080"/>
            <a:ext cx="7429500" cy="82232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t-BR" sz="3200" dirty="0">
                <a:latin typeface="Arial Black" pitchFamily="34" charset="0"/>
              </a:rPr>
              <a:t> Instrumentos de Planejamento</a:t>
            </a:r>
          </a:p>
        </p:txBody>
      </p:sp>
      <p:sp>
        <p:nvSpPr>
          <p:cNvPr id="20550" name="Rectangle 70"/>
          <p:cNvSpPr>
            <a:spLocks noChangeArrowheads="1"/>
          </p:cNvSpPr>
          <p:nvPr/>
        </p:nvSpPr>
        <p:spPr bwMode="auto">
          <a:xfrm>
            <a:off x="774700" y="1968500"/>
            <a:ext cx="1905000" cy="149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800" b="1" dirty="0"/>
              <a:t>PPA </a:t>
            </a:r>
          </a:p>
          <a:p>
            <a:pPr algn="ctr"/>
            <a:r>
              <a:rPr lang="pt-BR" sz="2800" b="1" dirty="0"/>
              <a:t>2022/2025</a:t>
            </a:r>
          </a:p>
        </p:txBody>
      </p:sp>
      <p:sp>
        <p:nvSpPr>
          <p:cNvPr id="20554" name="Rectangle 74"/>
          <p:cNvSpPr>
            <a:spLocks noChangeArrowheads="1"/>
          </p:cNvSpPr>
          <p:nvPr/>
        </p:nvSpPr>
        <p:spPr bwMode="auto">
          <a:xfrm>
            <a:off x="6527800" y="4229100"/>
            <a:ext cx="1905000" cy="149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800" b="1" dirty="0"/>
              <a:t>LOA </a:t>
            </a:r>
          </a:p>
          <a:p>
            <a:pPr algn="ctr"/>
            <a:r>
              <a:rPr lang="pt-BR" sz="2800" b="1" dirty="0"/>
              <a:t>2025</a:t>
            </a:r>
          </a:p>
        </p:txBody>
      </p:sp>
      <p:sp>
        <p:nvSpPr>
          <p:cNvPr id="20555" name="Rectangle 75"/>
          <p:cNvSpPr>
            <a:spLocks noChangeArrowheads="1"/>
          </p:cNvSpPr>
          <p:nvPr/>
        </p:nvSpPr>
        <p:spPr bwMode="auto">
          <a:xfrm>
            <a:off x="3835400" y="3289300"/>
            <a:ext cx="1905000" cy="149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800" b="1" dirty="0"/>
              <a:t>LDO </a:t>
            </a:r>
          </a:p>
          <a:p>
            <a:pPr algn="ctr"/>
            <a:r>
              <a:rPr lang="pt-BR" sz="2800" b="1" dirty="0"/>
              <a:t>2025</a:t>
            </a:r>
          </a:p>
        </p:txBody>
      </p:sp>
      <p:sp>
        <p:nvSpPr>
          <p:cNvPr id="20559" name="Line 79"/>
          <p:cNvSpPr>
            <a:spLocks noChangeShapeType="1"/>
          </p:cNvSpPr>
          <p:nvPr/>
        </p:nvSpPr>
        <p:spPr bwMode="auto">
          <a:xfrm>
            <a:off x="5778500" y="4610100"/>
            <a:ext cx="698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0561" name="Line 81"/>
          <p:cNvSpPr>
            <a:spLocks noChangeShapeType="1"/>
          </p:cNvSpPr>
          <p:nvPr/>
        </p:nvSpPr>
        <p:spPr bwMode="auto">
          <a:xfrm>
            <a:off x="1498600" y="3543300"/>
            <a:ext cx="0" cy="685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cxnSp>
        <p:nvCxnSpPr>
          <p:cNvPr id="3" name="Conector de seta reta 2"/>
          <p:cNvCxnSpPr/>
          <p:nvPr/>
        </p:nvCxnSpPr>
        <p:spPr>
          <a:xfrm>
            <a:off x="1498600" y="4229100"/>
            <a:ext cx="2148367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177E89AC-FC0A-029C-5E8C-E09A8623B1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02650" y="737080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9" name="Rectangle 3"/>
          <p:cNvSpPr>
            <a:spLocks noChangeArrowheads="1"/>
          </p:cNvSpPr>
          <p:nvPr/>
        </p:nvSpPr>
        <p:spPr bwMode="auto">
          <a:xfrm>
            <a:off x="1638300" y="1104900"/>
            <a:ext cx="5715000" cy="4953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800" b="1"/>
              <a:t>Instrumentos de Planejamento</a:t>
            </a:r>
          </a:p>
        </p:txBody>
      </p:sp>
      <p:sp>
        <p:nvSpPr>
          <p:cNvPr id="162820" name="Oval 4"/>
          <p:cNvSpPr>
            <a:spLocks noChangeArrowheads="1"/>
          </p:cNvSpPr>
          <p:nvPr/>
        </p:nvSpPr>
        <p:spPr bwMode="auto">
          <a:xfrm>
            <a:off x="914400" y="2451100"/>
            <a:ext cx="1892300" cy="10541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PPA</a:t>
            </a:r>
          </a:p>
        </p:txBody>
      </p:sp>
      <p:sp>
        <p:nvSpPr>
          <p:cNvPr id="162821" name="Oval 5"/>
          <p:cNvSpPr>
            <a:spLocks noChangeArrowheads="1"/>
          </p:cNvSpPr>
          <p:nvPr/>
        </p:nvSpPr>
        <p:spPr bwMode="auto">
          <a:xfrm>
            <a:off x="6299200" y="2501900"/>
            <a:ext cx="1892300" cy="10541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LOA</a:t>
            </a:r>
          </a:p>
        </p:txBody>
      </p:sp>
      <p:sp>
        <p:nvSpPr>
          <p:cNvPr id="162822" name="Oval 6"/>
          <p:cNvSpPr>
            <a:spLocks noChangeArrowheads="1"/>
          </p:cNvSpPr>
          <p:nvPr/>
        </p:nvSpPr>
        <p:spPr bwMode="auto">
          <a:xfrm>
            <a:off x="3543300" y="2489200"/>
            <a:ext cx="1892300" cy="1054100"/>
          </a:xfrm>
          <a:prstGeom prst="ellipse">
            <a:avLst/>
          </a:prstGeom>
          <a:solidFill>
            <a:srgbClr val="96969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LDO</a:t>
            </a:r>
          </a:p>
        </p:txBody>
      </p:sp>
      <p:sp>
        <p:nvSpPr>
          <p:cNvPr id="162823" name="Rectangle 7"/>
          <p:cNvSpPr>
            <a:spLocks noChangeArrowheads="1"/>
          </p:cNvSpPr>
          <p:nvPr/>
        </p:nvSpPr>
        <p:spPr bwMode="auto">
          <a:xfrm>
            <a:off x="698500" y="3911600"/>
            <a:ext cx="7696200" cy="3429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 i="1"/>
              <a:t>ação</a:t>
            </a:r>
          </a:p>
        </p:txBody>
      </p:sp>
      <p:sp>
        <p:nvSpPr>
          <p:cNvPr id="162824" name="Rectangle 8"/>
          <p:cNvSpPr>
            <a:spLocks noChangeArrowheads="1"/>
          </p:cNvSpPr>
          <p:nvPr/>
        </p:nvSpPr>
        <p:spPr bwMode="auto">
          <a:xfrm>
            <a:off x="711200" y="4483100"/>
            <a:ext cx="1955800" cy="5207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Planejar</a:t>
            </a:r>
          </a:p>
        </p:txBody>
      </p:sp>
      <p:sp>
        <p:nvSpPr>
          <p:cNvPr id="162825" name="Rectangle 9"/>
          <p:cNvSpPr>
            <a:spLocks noChangeArrowheads="1"/>
          </p:cNvSpPr>
          <p:nvPr/>
        </p:nvSpPr>
        <p:spPr bwMode="auto">
          <a:xfrm>
            <a:off x="6438900" y="4483100"/>
            <a:ext cx="1955800" cy="5207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Executar</a:t>
            </a:r>
          </a:p>
        </p:txBody>
      </p:sp>
      <p:sp>
        <p:nvSpPr>
          <p:cNvPr id="162826" name="Rectangle 10"/>
          <p:cNvSpPr>
            <a:spLocks noChangeArrowheads="1"/>
          </p:cNvSpPr>
          <p:nvPr/>
        </p:nvSpPr>
        <p:spPr bwMode="auto">
          <a:xfrm>
            <a:off x="3517900" y="4483100"/>
            <a:ext cx="1955800" cy="5207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Orientar</a:t>
            </a:r>
          </a:p>
        </p:txBody>
      </p:sp>
      <p:sp>
        <p:nvSpPr>
          <p:cNvPr id="162827" name="Rectangle 11"/>
          <p:cNvSpPr>
            <a:spLocks noChangeArrowheads="1"/>
          </p:cNvSpPr>
          <p:nvPr/>
        </p:nvSpPr>
        <p:spPr bwMode="auto">
          <a:xfrm>
            <a:off x="736600" y="5562600"/>
            <a:ext cx="7658100" cy="8636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sz="2400" b="1"/>
              <a:t>Políticas Públicas e Programas de Governo</a:t>
            </a:r>
          </a:p>
        </p:txBody>
      </p:sp>
      <p:sp>
        <p:nvSpPr>
          <p:cNvPr id="162829" name="Line 13"/>
          <p:cNvSpPr>
            <a:spLocks noChangeShapeType="1"/>
          </p:cNvSpPr>
          <p:nvPr/>
        </p:nvSpPr>
        <p:spPr bwMode="auto">
          <a:xfrm flipH="1">
            <a:off x="2438400" y="1765300"/>
            <a:ext cx="444500" cy="698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0" name="Line 14"/>
          <p:cNvSpPr>
            <a:spLocks noChangeShapeType="1"/>
          </p:cNvSpPr>
          <p:nvPr/>
        </p:nvSpPr>
        <p:spPr bwMode="auto">
          <a:xfrm>
            <a:off x="4470400" y="1625600"/>
            <a:ext cx="0" cy="800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1" name="Line 15"/>
          <p:cNvSpPr>
            <a:spLocks noChangeShapeType="1"/>
          </p:cNvSpPr>
          <p:nvPr/>
        </p:nvSpPr>
        <p:spPr bwMode="auto">
          <a:xfrm>
            <a:off x="6413500" y="1727200"/>
            <a:ext cx="457200" cy="63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3" name="Line 17"/>
          <p:cNvSpPr>
            <a:spLocks noChangeShapeType="1"/>
          </p:cNvSpPr>
          <p:nvPr/>
        </p:nvSpPr>
        <p:spPr bwMode="auto">
          <a:xfrm>
            <a:off x="1828800" y="3530600"/>
            <a:ext cx="0" cy="939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4" name="Line 18"/>
          <p:cNvSpPr>
            <a:spLocks noChangeShapeType="1"/>
          </p:cNvSpPr>
          <p:nvPr/>
        </p:nvSpPr>
        <p:spPr bwMode="auto">
          <a:xfrm>
            <a:off x="4495800" y="3543300"/>
            <a:ext cx="0" cy="914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6" name="Line 20"/>
          <p:cNvSpPr>
            <a:spLocks noChangeShapeType="1"/>
          </p:cNvSpPr>
          <p:nvPr/>
        </p:nvSpPr>
        <p:spPr bwMode="auto">
          <a:xfrm>
            <a:off x="7251700" y="3568700"/>
            <a:ext cx="0" cy="889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7" name="Line 21"/>
          <p:cNvSpPr>
            <a:spLocks noChangeShapeType="1"/>
          </p:cNvSpPr>
          <p:nvPr/>
        </p:nvSpPr>
        <p:spPr bwMode="auto">
          <a:xfrm>
            <a:off x="4508500" y="5016500"/>
            <a:ext cx="0" cy="520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38" name="Line 22"/>
          <p:cNvSpPr>
            <a:spLocks noChangeShapeType="1"/>
          </p:cNvSpPr>
          <p:nvPr/>
        </p:nvSpPr>
        <p:spPr bwMode="auto">
          <a:xfrm>
            <a:off x="1828800" y="5016500"/>
            <a:ext cx="990600" cy="495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62840" name="Line 24"/>
          <p:cNvSpPr>
            <a:spLocks noChangeShapeType="1"/>
          </p:cNvSpPr>
          <p:nvPr/>
        </p:nvSpPr>
        <p:spPr bwMode="auto">
          <a:xfrm flipH="1">
            <a:off x="6477000" y="5029200"/>
            <a:ext cx="660400" cy="495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C6589668-F386-A959-D0D7-59D8B2951A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87252" y="555625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81100"/>
            <a:ext cx="8229600" cy="393700"/>
          </a:xfrm>
        </p:spPr>
        <p:txBody>
          <a:bodyPr/>
          <a:lstStyle/>
          <a:p>
            <a:pPr algn="ctr"/>
            <a:r>
              <a:rPr lang="pt-BR" sz="3600" b="1" dirty="0">
                <a:latin typeface="Arial Black" pitchFamily="34" charset="0"/>
              </a:rPr>
              <a:t>  </a:t>
            </a:r>
            <a:r>
              <a:rPr lang="pt-BR" sz="2000" b="1" dirty="0">
                <a:solidFill>
                  <a:schemeClr val="tx1"/>
                </a:solidFill>
              </a:rPr>
              <a:t>GESTÃO ORÇAMENTÁRIA PARTICIPATIVA</a:t>
            </a:r>
            <a:endParaRPr lang="pt-BR" sz="2800" dirty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27050" y="2090738"/>
            <a:ext cx="7835900" cy="3232150"/>
          </a:xfrm>
          <a:prstGeom prst="rect">
            <a:avLst/>
          </a:prstGeom>
        </p:spPr>
        <p:txBody>
          <a:bodyPr>
            <a:normAutofit/>
          </a:bodyPr>
          <a:lstStyle>
            <a:lvl1pPr marL="273050" indent="-2730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pt-BR" sz="1900"/>
              <a:t>Art. 44 da Lei n. 10.257, de 11 de julho de 2001 (Estatuto da Cidade):</a:t>
            </a:r>
          </a:p>
          <a:p>
            <a:pPr algn="just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endParaRPr lang="pt-BR" sz="1900"/>
          </a:p>
          <a:p>
            <a:pPr algn="just" eaLnBrk="1" hangingPunct="1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pt-BR" sz="1900"/>
              <a:t>    </a:t>
            </a:r>
            <a:r>
              <a:rPr lang="pt-BR" sz="1900" i="1"/>
              <a:t>“No âmbito municipal, a gestão orçamentária participativa de que trata a alínea f do inciso III do art. 4º desta Lei incluirá a realização de debates, audiências e consultas públicas sobre as propostas do plano plurianual, da lei de diretrizes orçamentárias</a:t>
            </a:r>
            <a:r>
              <a:rPr lang="pt-BR" sz="1900" b="1" i="1"/>
              <a:t> </a:t>
            </a:r>
            <a:r>
              <a:rPr lang="pt-BR" sz="1900" i="1"/>
              <a:t>e do </a:t>
            </a:r>
            <a:r>
              <a:rPr lang="pt-BR" sz="1900" b="1" i="1" u="sng"/>
              <a:t>orçamento anual</a:t>
            </a:r>
            <a:r>
              <a:rPr lang="pt-BR" sz="1900" i="1"/>
              <a:t>, como condição obrigatória para sua aprovação pela Câmara Municipal.”</a:t>
            </a:r>
          </a:p>
        </p:txBody>
      </p:sp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271E0BE4-6D35-83A0-0684-E86ACFC832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32932" y="631825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Espaço Reservado para Número de Slide 5"/>
          <p:cNvSpPr txBox="1">
            <a:spLocks noGrp="1"/>
          </p:cNvSpPr>
          <p:nvPr/>
        </p:nvSpPr>
        <p:spPr bwMode="auto">
          <a:xfrm>
            <a:off x="6715125" y="6286500"/>
            <a:ext cx="19050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endParaRPr lang="pt-BR" sz="2000">
              <a:latin typeface="Arial Black" pitchFamily="34" charset="0"/>
            </a:endParaRPr>
          </a:p>
        </p:txBody>
      </p:sp>
      <p:sp>
        <p:nvSpPr>
          <p:cNvPr id="22537" name="Rectangle 84"/>
          <p:cNvSpPr>
            <a:spLocks noChangeArrowheads="1"/>
          </p:cNvSpPr>
          <p:nvPr/>
        </p:nvSpPr>
        <p:spPr bwMode="auto">
          <a:xfrm>
            <a:off x="813052" y="266700"/>
            <a:ext cx="71247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endParaRPr lang="pt-BR" sz="2400" b="1" dirty="0">
              <a:latin typeface="+mj-lt"/>
            </a:endParaRPr>
          </a:p>
          <a:p>
            <a:pPr algn="ctr"/>
            <a:endParaRPr lang="pt-BR" sz="2400" b="1" dirty="0">
              <a:latin typeface="+mj-lt"/>
            </a:endParaRPr>
          </a:p>
          <a:p>
            <a:pPr algn="ctr"/>
            <a:endParaRPr lang="pt-BR" sz="2400" b="1" dirty="0">
              <a:latin typeface="+mj-lt"/>
            </a:endParaRPr>
          </a:p>
          <a:p>
            <a:pPr algn="ctr"/>
            <a:endParaRPr lang="pt-BR" sz="2400" b="1" dirty="0">
              <a:latin typeface="+mj-lt"/>
            </a:endParaRPr>
          </a:p>
          <a:p>
            <a:pPr algn="ctr"/>
            <a:endParaRPr lang="pt-BR" sz="2400" b="1" dirty="0">
              <a:latin typeface="+mj-lt"/>
            </a:endParaRPr>
          </a:p>
          <a:p>
            <a:pPr algn="ctr"/>
            <a:r>
              <a:rPr lang="pt-BR" sz="2400" b="1" dirty="0">
                <a:latin typeface="+mj-lt"/>
              </a:rPr>
              <a:t>PROJEÇÃO DAS RECEITAS</a:t>
            </a:r>
          </a:p>
          <a:p>
            <a:pPr algn="ctr"/>
            <a:r>
              <a:rPr lang="pt-BR" b="1" dirty="0">
                <a:latin typeface="+mj-lt"/>
              </a:rPr>
              <a:t>LEI ORÇAMENTÁRIA ANUAL 2025</a:t>
            </a:r>
          </a:p>
          <a:p>
            <a:pPr algn="ctr"/>
            <a:r>
              <a:rPr lang="pt-BR" b="1" dirty="0">
                <a:latin typeface="+mj-lt"/>
              </a:rPr>
              <a:t>RECEITAS POR CATEGORIA ECONÔMICA</a:t>
            </a:r>
          </a:p>
        </p:txBody>
      </p:sp>
      <p:pic>
        <p:nvPicPr>
          <p:cNvPr id="4" name="Imagem 3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600A2D31-37C1-B5B6-A2C1-D356DCD7BB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41985" y="508330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8F57CA25-03D1-B1BB-75AE-78F3F2F04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264" y="1202457"/>
            <a:ext cx="7861834" cy="513331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70" name="Rectangle 84"/>
          <p:cNvSpPr>
            <a:spLocks noChangeArrowheads="1"/>
          </p:cNvSpPr>
          <p:nvPr/>
        </p:nvSpPr>
        <p:spPr bwMode="auto">
          <a:xfrm>
            <a:off x="927100" y="192088"/>
            <a:ext cx="71247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r>
              <a:rPr lang="pt-BR" sz="2000" b="1" dirty="0">
                <a:latin typeface="+mj-lt"/>
              </a:rPr>
              <a:t>PROJEÇÃO DAS RECEITAS </a:t>
            </a:r>
          </a:p>
          <a:p>
            <a:pPr algn="ctr"/>
            <a:r>
              <a:rPr lang="pt-BR" sz="2000" b="1" dirty="0">
                <a:latin typeface="+mj-lt"/>
              </a:rPr>
              <a:t>LEI ORÇAMENTÁRIA ANUAL 2025</a:t>
            </a:r>
          </a:p>
        </p:txBody>
      </p:sp>
      <p:graphicFrame>
        <p:nvGraphicFramePr>
          <p:cNvPr id="2" name="Gráfico 1"/>
          <p:cNvGraphicFramePr/>
          <p:nvPr>
            <p:extLst>
              <p:ext uri="{D42A27DB-BD31-4B8C-83A1-F6EECF244321}">
                <p14:modId xmlns:p14="http://schemas.microsoft.com/office/powerpoint/2010/main" val="1853349774"/>
              </p:ext>
            </p:extLst>
          </p:nvPr>
        </p:nvGraphicFramePr>
        <p:xfrm>
          <a:off x="76200" y="1330036"/>
          <a:ext cx="8989218" cy="5355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Imagem 3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31374F46-13BF-C1D4-E59C-81B63D00C8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03773" y="126673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D7EB9D1-EA0B-3B37-C9B1-6CB2075D0C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480" y="887413"/>
            <a:ext cx="8808938" cy="5970587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Espaço Reservado para Número de Slide 4"/>
          <p:cNvSpPr txBox="1">
            <a:spLocks noGrp="1"/>
          </p:cNvSpPr>
          <p:nvPr/>
        </p:nvSpPr>
        <p:spPr bwMode="auto">
          <a:xfrm>
            <a:off x="6715125" y="6286500"/>
            <a:ext cx="19050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endParaRPr lang="pt-BR" sz="2000">
              <a:latin typeface="Arial Black" pitchFamily="34" charset="0"/>
            </a:endParaRPr>
          </a:p>
        </p:txBody>
      </p:sp>
      <p:sp>
        <p:nvSpPr>
          <p:cNvPr id="29704" name="Rectangle 84"/>
          <p:cNvSpPr>
            <a:spLocks noChangeArrowheads="1"/>
          </p:cNvSpPr>
          <p:nvPr/>
        </p:nvSpPr>
        <p:spPr bwMode="auto">
          <a:xfrm>
            <a:off x="1054100" y="452955"/>
            <a:ext cx="7124700" cy="1131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r>
              <a:rPr lang="pt-BR" sz="2800" b="1" dirty="0">
                <a:latin typeface="+mj-lt"/>
              </a:rPr>
              <a:t>DESPESAS LOA 2025</a:t>
            </a:r>
          </a:p>
        </p:txBody>
      </p:sp>
      <p:pic>
        <p:nvPicPr>
          <p:cNvPr id="1976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2385459"/>
            <a:ext cx="453390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m 1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4B804847-2B76-3C22-A3A2-4DF17985A5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23878" y="628445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45" name="Rectangle 84"/>
          <p:cNvSpPr>
            <a:spLocks noChangeArrowheads="1"/>
          </p:cNvSpPr>
          <p:nvPr/>
        </p:nvSpPr>
        <p:spPr bwMode="auto">
          <a:xfrm>
            <a:off x="1075789" y="-153901"/>
            <a:ext cx="71247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r>
              <a:rPr lang="pt-BR" sz="2000" b="1" dirty="0"/>
              <a:t>PROJEÇÃO DAS DESPESAS</a:t>
            </a:r>
          </a:p>
          <a:p>
            <a:pPr algn="ctr"/>
            <a:r>
              <a:rPr lang="pt-BR" sz="1600" b="1" dirty="0"/>
              <a:t>LEI ORÇAMENTÁRIA ANUAL 2025</a:t>
            </a:r>
          </a:p>
        </p:txBody>
      </p:sp>
      <p:pic>
        <p:nvPicPr>
          <p:cNvPr id="7" name="Imagem 6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678947DE-1DC5-BA7A-7975-8A8FA46AD5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50626" y="28428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D3AF25CC-EAEC-6C25-04F3-BE6360363E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1582788"/>
              </p:ext>
            </p:extLst>
          </p:nvPr>
        </p:nvGraphicFramePr>
        <p:xfrm>
          <a:off x="1358020" y="726170"/>
          <a:ext cx="7523428" cy="57937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61714">
                  <a:extLst>
                    <a:ext uri="{9D8B030D-6E8A-4147-A177-3AD203B41FA5}">
                      <a16:colId xmlns:a16="http://schemas.microsoft.com/office/drawing/2014/main" val="1162076496"/>
                    </a:ext>
                  </a:extLst>
                </a:gridCol>
                <a:gridCol w="3761714">
                  <a:extLst>
                    <a:ext uri="{9D8B030D-6E8A-4147-A177-3AD203B41FA5}">
                      <a16:colId xmlns:a16="http://schemas.microsoft.com/office/drawing/2014/main" val="955387323"/>
                    </a:ext>
                  </a:extLst>
                </a:gridCol>
              </a:tblGrid>
              <a:tr h="26229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1" u="none" strike="noStrike" dirty="0">
                          <a:effectLst/>
                          <a:latin typeface="+mj-lt"/>
                        </a:rPr>
                        <a:t>UNIDADES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000" b="1" u="none" strike="noStrike" dirty="0">
                          <a:effectLst/>
                          <a:latin typeface="+mj-lt"/>
                        </a:rPr>
                        <a:t> VALORES LOA-2025 (R$) 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481292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GABINETE DO PREFEITO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9.288.693,84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2323235905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CONTROLADORIA 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1.952.500,00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2393029613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GOVERNO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1.577.500,00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1042487083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JUSTICA 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15.116.950,00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3346999608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FAZENDA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143.898.754,66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35372996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DES. ECONOMICO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5.204.100,00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2605384885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ADMINISTRAÇÃO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12.756.500,00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1396322237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SUPRIMENTOS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5.531.000,00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3493960046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DES. URBANO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7.099.500,00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1957332880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INFRAESTRUTURA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255.981.488,83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727814176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EDUCACAO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422.638.538,30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2594327884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ESPORTES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8.509.700,00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2705777291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SAÚDE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264.994.439,91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1230643603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DES. SOCIAL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27.147.600,00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252990686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MEIO AMBIENTE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5.882.000,00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3253531401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SECRETARIA SEGURANCA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48.881.500,00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671516325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PLANEJAMENTO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2.510.000,00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339546092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CULTURA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12.710.500,00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957822669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HABITACAO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9.716.340,00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339443384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DIREITOS HUMANOS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1.977.000,00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1838548984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CAMARA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45.765.252,60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2461446155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ITAPEVIPREV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88.222.880,24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435997976"/>
                  </a:ext>
                </a:extLst>
              </a:tr>
              <a:tr h="228890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u="none" strike="noStrike">
                          <a:effectLst/>
                          <a:latin typeface="+mj-lt"/>
                        </a:rPr>
                        <a:t>REGULAITA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2.737.000,00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/>
                </a:tc>
                <a:extLst>
                  <a:ext uri="{0D108BD9-81ED-4DB2-BD59-A6C34878D82A}">
                    <a16:rowId xmlns:a16="http://schemas.microsoft.com/office/drawing/2014/main" val="2399829115"/>
                  </a:ext>
                </a:extLst>
              </a:tr>
              <a:tr h="193127"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400" b="1" u="none" strike="noStrike" dirty="0">
                          <a:effectLst/>
                          <a:latin typeface="+mj-lt"/>
                        </a:rPr>
                        <a:t>TOTAL GERAL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400" b="1" u="none" strike="noStrike" dirty="0">
                          <a:effectLst/>
                          <a:latin typeface="+mj-lt"/>
                        </a:rPr>
                        <a:t>R$ 1.400.099.738,38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556" marR="5556" marT="5556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311946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348777" y="36020"/>
            <a:ext cx="5934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>
                <a:latin typeface="+mj-lt"/>
              </a:rPr>
              <a:t>PROJEÇÃO DE DESPESAS</a:t>
            </a:r>
          </a:p>
          <a:p>
            <a:pPr algn="ctr"/>
            <a:r>
              <a:rPr lang="pt-BR" sz="1600" b="1" dirty="0">
                <a:latin typeface="+mj-lt"/>
              </a:rPr>
              <a:t>LEI ORÇAMENTÁRIA ANUAL - 2025</a:t>
            </a:r>
          </a:p>
        </p:txBody>
      </p:sp>
      <p:pic>
        <p:nvPicPr>
          <p:cNvPr id="7" name="Imagem 6" descr="MacBook SSD:Users:pamelafalconi:Google Drive:Agencia Impacto 2017 ok:CLIENTES:Thi@guinho:Artes:2017:01_ Janeiro:2017.01.30 Nova marca:Brasão de Itapevi.psd">
            <a:extLst>
              <a:ext uri="{FF2B5EF4-FFF2-40B4-BE49-F238E27FC236}">
                <a16:creationId xmlns:a16="http://schemas.microsoft.com/office/drawing/2014/main" id="{09925A1B-6343-C206-172A-F4435DA7E3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0875" y="53769"/>
            <a:ext cx="46164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822710A5-E981-864C-FF88-ECFCC2E99B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6570190"/>
              </p:ext>
            </p:extLst>
          </p:nvPr>
        </p:nvGraphicFramePr>
        <p:xfrm>
          <a:off x="81482" y="620795"/>
          <a:ext cx="8981038" cy="6183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89361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7" name="Rectangle 84"/>
          <p:cNvSpPr>
            <a:spLocks noChangeArrowheads="1"/>
          </p:cNvSpPr>
          <p:nvPr/>
        </p:nvSpPr>
        <p:spPr bwMode="auto">
          <a:xfrm>
            <a:off x="1161311" y="2041451"/>
            <a:ext cx="7124700" cy="3178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/>
            <a:r>
              <a:rPr lang="pt-BR" sz="3200" dirty="0">
                <a:solidFill>
                  <a:schemeClr val="tx2"/>
                </a:solidFill>
                <a:latin typeface="Arial Black" pitchFamily="34" charset="0"/>
              </a:rPr>
              <a:t>Obrigado!</a:t>
            </a:r>
            <a:br>
              <a:rPr lang="pt-BR" sz="3200" dirty="0">
                <a:solidFill>
                  <a:schemeClr val="tx2"/>
                </a:solidFill>
                <a:latin typeface="Arial Black" pitchFamily="34" charset="0"/>
              </a:rPr>
            </a:br>
            <a:br>
              <a:rPr lang="pt-BR" sz="3200" dirty="0">
                <a:solidFill>
                  <a:schemeClr val="tx2"/>
                </a:solidFill>
                <a:latin typeface="Arial Black" pitchFamily="34" charset="0"/>
              </a:rPr>
            </a:br>
            <a:r>
              <a:rPr lang="pt-BR" sz="2400" dirty="0">
                <a:solidFill>
                  <a:schemeClr val="tx2"/>
                </a:solidFill>
                <a:latin typeface="Arial Black" pitchFamily="34" charset="0"/>
              </a:rPr>
              <a:t>Prefeitura de Itapevi</a:t>
            </a:r>
          </a:p>
          <a:p>
            <a:pPr algn="ctr"/>
            <a:br>
              <a:rPr lang="pt-BR" sz="2400" dirty="0">
                <a:solidFill>
                  <a:schemeClr val="tx2"/>
                </a:solidFill>
                <a:latin typeface="Arial Black" pitchFamily="34" charset="0"/>
              </a:rPr>
            </a:br>
            <a:r>
              <a:rPr lang="pt-BR" sz="2400" dirty="0">
                <a:solidFill>
                  <a:schemeClr val="tx2"/>
                </a:solidFill>
                <a:latin typeface="Arial Black" pitchFamily="34" charset="0"/>
              </a:rPr>
              <a:t>Secretaria de Fazenda e Patrimônio</a:t>
            </a:r>
          </a:p>
          <a:p>
            <a:pPr algn="ctr"/>
            <a:br>
              <a:rPr lang="pt-BR" sz="2400" dirty="0">
                <a:solidFill>
                  <a:schemeClr val="tx2"/>
                </a:solidFill>
                <a:latin typeface="Arial Black" pitchFamily="34" charset="0"/>
              </a:rPr>
            </a:br>
            <a:r>
              <a:rPr lang="pt-BR" sz="2400" dirty="0">
                <a:solidFill>
                  <a:schemeClr val="tx2"/>
                </a:solidFill>
                <a:latin typeface="Arial Black" pitchFamily="34" charset="0"/>
              </a:rPr>
              <a:t>Departamento de Contabilidade</a:t>
            </a:r>
            <a:br>
              <a:rPr lang="pt-BR" sz="3200" dirty="0">
                <a:latin typeface="Arial Black" pitchFamily="34" charset="0"/>
              </a:rPr>
            </a:br>
            <a:br>
              <a:rPr lang="pt-BR" sz="3200" dirty="0">
                <a:latin typeface="Arial Black" pitchFamily="34" charset="0"/>
              </a:rPr>
            </a:br>
            <a:r>
              <a:rPr lang="pt-BR" sz="2400" dirty="0">
                <a:solidFill>
                  <a:schemeClr val="tx2"/>
                </a:solidFill>
                <a:latin typeface="Arial Black" pitchFamily="34" charset="0"/>
              </a:rPr>
              <a:t>contabilidade@itapevi.sp.gov.br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Axis</Template>
  <TotalTime>5551</TotalTime>
  <Words>409</Words>
  <Application>Microsoft Office PowerPoint</Application>
  <PresentationFormat>Apresentação na tela (4:3)</PresentationFormat>
  <Paragraphs>105</Paragraphs>
  <Slides>12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Calibri</vt:lpstr>
      <vt:lpstr>Constantia</vt:lpstr>
      <vt:lpstr>Tahoma</vt:lpstr>
      <vt:lpstr>Times New Roman</vt:lpstr>
      <vt:lpstr>Wingdings 2</vt:lpstr>
      <vt:lpstr>Fluxo</vt:lpstr>
      <vt:lpstr>Apresentação do PowerPoint</vt:lpstr>
      <vt:lpstr>Apresentação do PowerPoint</vt:lpstr>
      <vt:lpstr>Apresentação do PowerPoint</vt:lpstr>
      <vt:lpstr> Instrumentos de Planejamento</vt:lpstr>
      <vt:lpstr>Apresentação do PowerPoint</vt:lpstr>
      <vt:lpstr>  GESTÃO ORÇAMENTÁRIA PARTICIPATIVA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PMJ 116604</dc:creator>
  <cp:lastModifiedBy>PMI 155067</cp:lastModifiedBy>
  <cp:revision>304</cp:revision>
  <cp:lastPrinted>2021-09-24T15:19:42Z</cp:lastPrinted>
  <dcterms:created xsi:type="dcterms:W3CDTF">2005-05-12T15:37:46Z</dcterms:created>
  <dcterms:modified xsi:type="dcterms:W3CDTF">2024-10-14T17:43:02Z</dcterms:modified>
</cp:coreProperties>
</file>